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22"/>
  </p:notesMasterIdLst>
  <p:sldIdLst>
    <p:sldId id="343" r:id="rId2"/>
    <p:sldId id="366" r:id="rId3"/>
    <p:sldId id="344" r:id="rId4"/>
    <p:sldId id="345" r:id="rId5"/>
    <p:sldId id="346" r:id="rId6"/>
    <p:sldId id="368" r:id="rId7"/>
    <p:sldId id="347" r:id="rId8"/>
    <p:sldId id="348" r:id="rId9"/>
    <p:sldId id="349" r:id="rId10"/>
    <p:sldId id="350" r:id="rId11"/>
    <p:sldId id="351" r:id="rId12"/>
    <p:sldId id="352" r:id="rId13"/>
    <p:sldId id="367" r:id="rId14"/>
    <p:sldId id="353" r:id="rId15"/>
    <p:sldId id="354" r:id="rId16"/>
    <p:sldId id="263" r:id="rId17"/>
    <p:sldId id="355" r:id="rId18"/>
    <p:sldId id="301" r:id="rId19"/>
    <p:sldId id="364" r:id="rId20"/>
    <p:sldId id="365"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Helvetica Neue Light" panose="02000403000000020004"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A9D18E"/>
    <a:srgbClr val="9DC3E6"/>
    <a:srgbClr val="FFE699"/>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82585"/>
  </p:normalViewPr>
  <p:slideViewPr>
    <p:cSldViewPr snapToGrid="0">
      <p:cViewPr varScale="1">
        <p:scale>
          <a:sx n="105" d="100"/>
          <a:sy n="105" d="100"/>
        </p:scale>
        <p:origin x="1152"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1789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Basically someone else deals with the data centers and servers </a:t>
            </a:r>
          </a:p>
          <a:p>
            <a:r>
              <a:rPr lang="en-US" dirty="0"/>
              <a:t>You pay a subscription service fee rather then the cost of ownership - since data is ever changing </a:t>
            </a:r>
          </a:p>
          <a:p>
            <a:endParaRPr lang="en-US" dirty="0"/>
          </a:p>
          <a:p>
            <a:r>
              <a:rPr lang="en-US" dirty="0"/>
              <a:t>Benefits – Agility, Elasticity, Cost saving (use as you need), deploy internationally (servers all over the world reduce latency)</a:t>
            </a:r>
          </a:p>
          <a:p>
            <a:endParaRPr lang="en-US" dirty="0"/>
          </a:p>
          <a:p>
            <a:r>
              <a:rPr lang="en-US" dirty="0"/>
              <a:t>Infrastructure as a service – networking features , computers and data storage space</a:t>
            </a:r>
          </a:p>
          <a:p>
            <a:endParaRPr lang="en-US" dirty="0"/>
          </a:p>
          <a:p>
            <a:r>
              <a:rPr lang="en-US" dirty="0"/>
              <a:t>Platform as a service  - removes managing underlying infrastructure</a:t>
            </a:r>
          </a:p>
          <a:p>
            <a:endParaRPr lang="en-US" dirty="0"/>
          </a:p>
          <a:p>
            <a:r>
              <a:rPr lang="en-US" dirty="0"/>
              <a:t>Software as a service – product that is run and managed by service provider</a:t>
            </a:r>
          </a:p>
          <a:p>
            <a:r>
              <a:rPr lang="en-US" dirty="0"/>
              <a:t>Snowflake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7377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Amazon Region is designed to be completely isolated from the other Amazon Regions. This achieves the greatest possible fault tolerance and stability</a:t>
            </a:r>
          </a:p>
          <a:p>
            <a:endParaRPr lang="en-US" dirty="0"/>
          </a:p>
          <a:p>
            <a:r>
              <a:rPr lang="en-US" dirty="0"/>
              <a:t>Each Availability Zone is designed as an independent failure zone. This means that Availability Zones are physically separated within a typical metropolitan region and are located in lower risk flood plains (specific flood zone categorization varies by AWS Region)</a:t>
            </a:r>
          </a:p>
          <a:p>
            <a:endParaRPr lang="en-US" dirty="0"/>
          </a:p>
          <a:p>
            <a:r>
              <a:rPr lang="en-US" dirty="0"/>
              <a:t>In addition to discrete uninterruptable power supply (UPS) and onsite backup generation facilities, they are each fed via different grids from independent utilities to further reduce single points of failure. Availability Zones are all redundantly connected to multiple tier-1 transit providers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25486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base"/>
            <a:r>
              <a:rPr lang="en-US" dirty="0"/>
              <a:t>Identifies the issues, limitations, and actions for the schema conversion</a:t>
            </a:r>
          </a:p>
          <a:p>
            <a:pPr lvl="1" fontAlgn="base"/>
            <a:r>
              <a:rPr lang="en-US" dirty="0"/>
              <a:t>Generates the target schema scripts, including foreign keys and constraints</a:t>
            </a:r>
          </a:p>
          <a:p>
            <a:pPr lvl="1" fontAlgn="base"/>
            <a:r>
              <a:rPr lang="en-US" dirty="0"/>
              <a:t>Converts code such as procedures and views from source to target and applies the code on the target.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1481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idea here is that by using the cloud based infrastructure SNOWFLAKE can essentially throw resources at the management of shared-nothing infrastructure indefinitely.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is because Snowflake is </a:t>
            </a:r>
            <a:r>
              <a:rPr lang="en-US" i="1" dirty="0"/>
              <a:t>elastic</a:t>
            </a:r>
            <a:r>
              <a:rPr lang="en-US" dirty="0"/>
              <a:t> in nature- it will expand as resources are required and contract when not required.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addresses both the high compute requirements of Shared Nothing AND the high-cost requirements of creating “workers”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7297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By isolating each layer they can expand and contract independently of each other. </a:t>
            </a:r>
          </a:p>
          <a:p>
            <a:pPr lvl="1"/>
            <a:r>
              <a:rPr lang="en-US" dirty="0"/>
              <a:t>This means that we can deal with the DATA STORAGE, COMPUTE and USERS (Services) layer without effecting the other ones. </a:t>
            </a:r>
          </a:p>
          <a:p>
            <a:pPr lvl="1"/>
            <a:r>
              <a:rPr lang="en-US" dirty="0"/>
              <a:t>Let’s go into each of these</a:t>
            </a:r>
          </a:p>
          <a:p>
            <a:pPr lvl="1"/>
            <a:endParaRPr lang="en-US" dirty="0"/>
          </a:p>
          <a:p>
            <a:pPr lvl="1"/>
            <a:r>
              <a:rPr lang="en-US" dirty="0"/>
              <a:t>DATA - The amount of data stored can be increased or decreased at any time. </a:t>
            </a:r>
          </a:p>
          <a:p>
            <a:pPr lvl="1"/>
            <a:r>
              <a:rPr lang="en-US" dirty="0"/>
              <a:t>		- Data and compute decoupled – is determined independently of the volume of data in the system</a:t>
            </a:r>
          </a:p>
          <a:p>
            <a:pPr lvl="1"/>
            <a:r>
              <a:rPr lang="en-US" dirty="0"/>
              <a:t>		- store data at a very low cost because no compute resources are required to store data in the database</a:t>
            </a:r>
          </a:p>
          <a:p>
            <a:pPr lvl="1"/>
            <a:r>
              <a:rPr lang="en-US" dirty="0"/>
              <a:t>COMPUTE – these resources that are being used for query processing can also be scaled up or down depending on the intensity of the workload on the system changes. </a:t>
            </a:r>
          </a:p>
          <a:p>
            <a:pPr lvl="1"/>
            <a:r>
              <a:rPr lang="en-US" dirty="0"/>
              <a:t> 		- remember -  storage and compute are decoupled, </a:t>
            </a:r>
          </a:p>
          <a:p>
            <a:pPr lvl="1"/>
            <a:r>
              <a:rPr lang="en-US" dirty="0"/>
              <a:t>		- data is dynamically distributed</a:t>
            </a:r>
          </a:p>
          <a:p>
            <a:pPr lvl="1"/>
            <a:r>
              <a:rPr lang="en-US" dirty="0"/>
              <a:t>		- changing compute resources does not require reshuffling the data</a:t>
            </a:r>
          </a:p>
          <a:p>
            <a:pPr lvl="1"/>
            <a:r>
              <a:rPr lang="en-US" dirty="0"/>
              <a:t>		- Compute resources can be changed on-the-fly, without disruption. </a:t>
            </a:r>
          </a:p>
          <a:p>
            <a:pPr lvl="1"/>
            <a:endParaRPr lang="en-US" dirty="0"/>
          </a:p>
          <a:p>
            <a:r>
              <a:rPr lang="en-US" dirty="0"/>
              <a:t>	    SERVICES – with other systems as more users come on the the resources are strained and everything becomes much slower</a:t>
            </a:r>
          </a:p>
          <a:p>
            <a:r>
              <a:rPr lang="en-US" dirty="0"/>
              <a:t>			- other system solution is to create a new </a:t>
            </a:r>
            <a:r>
              <a:rPr lang="en-US" dirty="0" err="1"/>
              <a:t>datamart</a:t>
            </a:r>
            <a:r>
              <a:rPr lang="en-US" dirty="0"/>
              <a:t> </a:t>
            </a:r>
          </a:p>
          <a:p>
            <a:pPr lvl="1"/>
            <a:r>
              <a:rPr lang="en-US" dirty="0"/>
              <a:t>			- extra management burden </a:t>
            </a:r>
          </a:p>
          <a:p>
            <a:pPr lvl="1"/>
            <a:r>
              <a:rPr lang="en-US" dirty="0"/>
              <a:t>			-  replicating and/or migrating data across systems</a:t>
            </a:r>
          </a:p>
          <a:p>
            <a:r>
              <a:rPr lang="en-US" dirty="0"/>
              <a:t>			- Snowflake can scale to support more users and workloads without performance impact because multiple virtual warehouses can be deployed on-demand, all with access to the same data.</a:t>
            </a:r>
          </a:p>
          <a:p>
            <a:pPr lvl="1"/>
            <a:endParaRPr lang="en-US" dirty="0"/>
          </a:p>
          <a:p>
            <a:pPr lvl="1"/>
            <a:endParaRPr lang="en-US" dirty="0"/>
          </a:p>
          <a:p>
            <a:pPr lvl="1"/>
            <a:endParaRPr lang="en-US" dirty="0"/>
          </a:p>
          <a:p>
            <a:pPr lvl="1"/>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4836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9307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data set how would you set up the Schemas</a:t>
            </a:r>
          </a:p>
        </p:txBody>
      </p:sp>
      <p:sp>
        <p:nvSpPr>
          <p:cNvPr id="4" name="Slide Number Placeholder 3"/>
          <p:cNvSpPr>
            <a:spLocks noGrp="1"/>
          </p:cNvSpPr>
          <p:nvPr>
            <p:ph type="sldNum" sz="quarter" idx="5"/>
          </p:nvPr>
        </p:nvSpPr>
        <p:spPr/>
        <p:txBody>
          <a:bodyPr/>
          <a:lstStyle/>
          <a:p>
            <a:fld id="{508CA472-7F2E-4E76-B936-E2F0FA71052E}" type="slidenum">
              <a:rPr lang="en-US" smtClean="0"/>
              <a:t>20</a:t>
            </a:fld>
            <a:endParaRPr lang="en-US"/>
          </a:p>
        </p:txBody>
      </p:sp>
    </p:spTree>
    <p:extLst>
      <p:ext uri="{BB962C8B-B14F-4D97-AF65-F5344CB8AC3E}">
        <p14:creationId xmlns:p14="http://schemas.microsoft.com/office/powerpoint/2010/main" val="4254040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0.png"/><Relationship Id="rId5" Type="http://schemas.microsoft.com/office/2007/relationships/hdphoto" Target="../media/hdphoto1.wdp"/><Relationship Id="rId10" Type="http://schemas.openxmlformats.org/officeDocument/2006/relationships/image" Target="../media/image19.png"/><Relationship Id="rId4" Type="http://schemas.openxmlformats.org/officeDocument/2006/relationships/image" Target="../media/image16.png"/><Relationship Id="rId9"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hyperlink" Target="https://whatis.techtarget.com/definition/processor" TargetMode="External"/><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hyperlink" Target="https://searchstorage.techtarget.com/definition/memory-card" TargetMode="External"/><Relationship Id="rId4" Type="http://schemas.openxmlformats.org/officeDocument/2006/relationships/hyperlink" Target="https://whatis.techtarget.com/definition/operating-system-OS"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0.tif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8726398"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AWS Cloud Fundamentals</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 </a:t>
            </a:r>
            <a:endParaRPr dirty="0"/>
          </a:p>
        </p:txBody>
      </p:sp>
    </p:spTree>
    <p:extLst>
      <p:ext uri="{BB962C8B-B14F-4D97-AF65-F5344CB8AC3E}">
        <p14:creationId xmlns:p14="http://schemas.microsoft.com/office/powerpoint/2010/main" val="3306224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0792-735B-DB4B-9EFD-2069F8B65DC2}"/>
              </a:ext>
            </a:extLst>
          </p:cNvPr>
          <p:cNvSpPr>
            <a:spLocks noGrp="1"/>
          </p:cNvSpPr>
          <p:nvPr>
            <p:ph type="title"/>
          </p:nvPr>
        </p:nvSpPr>
        <p:spPr/>
        <p:txBody>
          <a:bodyPr/>
          <a:lstStyle/>
          <a:p>
            <a:r>
              <a:rPr lang="en-US" dirty="0"/>
              <a:t>Moving Data in the Cloud</a:t>
            </a:r>
          </a:p>
        </p:txBody>
      </p:sp>
      <p:sp>
        <p:nvSpPr>
          <p:cNvPr id="3" name="Text Placeholder 2">
            <a:extLst>
              <a:ext uri="{FF2B5EF4-FFF2-40B4-BE49-F238E27FC236}">
                <a16:creationId xmlns:a16="http://schemas.microsoft.com/office/drawing/2014/main" id="{9BE46971-46BE-CF43-9FD1-02DC4FD2CD1F}"/>
              </a:ext>
            </a:extLst>
          </p:cNvPr>
          <p:cNvSpPr>
            <a:spLocks noGrp="1"/>
          </p:cNvSpPr>
          <p:nvPr>
            <p:ph type="body" idx="1"/>
          </p:nvPr>
        </p:nvSpPr>
        <p:spPr/>
        <p:txBody>
          <a:bodyPr/>
          <a:lstStyle/>
          <a:p>
            <a:pPr fontAlgn="base"/>
            <a:r>
              <a:rPr lang="en-US" b="1" dirty="0"/>
              <a:t>Homogeneous </a:t>
            </a:r>
            <a:r>
              <a:rPr lang="en-US" dirty="0"/>
              <a:t>migrations, where you migrate between same database engines, may require the use of native database tools to migrate database elements</a:t>
            </a:r>
          </a:p>
          <a:p>
            <a:pPr fontAlgn="base"/>
            <a:r>
              <a:rPr lang="en-US" b="1" dirty="0"/>
              <a:t>Heterogenous </a:t>
            </a:r>
            <a:r>
              <a:rPr lang="en-US" dirty="0"/>
              <a:t>migrations, where you migrate between different database engines, require the use of the Schema Conversion Tool to first translate your database schema to the new platform</a:t>
            </a:r>
          </a:p>
        </p:txBody>
      </p:sp>
      <p:sp>
        <p:nvSpPr>
          <p:cNvPr id="4" name="Slide Number Placeholder 3">
            <a:extLst>
              <a:ext uri="{FF2B5EF4-FFF2-40B4-BE49-F238E27FC236}">
                <a16:creationId xmlns:a16="http://schemas.microsoft.com/office/drawing/2014/main" id="{47C9855D-C605-9A46-B66C-B3E03A6D366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7" name="Picture 6" descr="A picture containing electronics&#10;&#10;Description automatically generated">
            <a:extLst>
              <a:ext uri="{FF2B5EF4-FFF2-40B4-BE49-F238E27FC236}">
                <a16:creationId xmlns:a16="http://schemas.microsoft.com/office/drawing/2014/main" id="{5DB8FDBE-14DE-5745-B14C-2508D690913B}"/>
              </a:ext>
            </a:extLst>
          </p:cNvPr>
          <p:cNvPicPr>
            <a:picLocks noChangeAspect="1"/>
          </p:cNvPicPr>
          <p:nvPr/>
        </p:nvPicPr>
        <p:blipFill>
          <a:blip r:embed="rId3"/>
          <a:stretch>
            <a:fillRect/>
          </a:stretch>
        </p:blipFill>
        <p:spPr>
          <a:xfrm>
            <a:off x="172685" y="1334529"/>
            <a:ext cx="1055267" cy="103796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D152B723-BF4F-AB4F-B220-9CF45BEB570B}"/>
              </a:ext>
            </a:extLst>
          </p:cNvPr>
          <p:cNvPicPr>
            <a:picLocks noChangeAspect="1"/>
          </p:cNvPicPr>
          <p:nvPr/>
        </p:nvPicPr>
        <p:blipFill>
          <a:blip r:embed="rId4"/>
          <a:stretch>
            <a:fillRect/>
          </a:stretch>
        </p:blipFill>
        <p:spPr>
          <a:xfrm>
            <a:off x="155575" y="2549968"/>
            <a:ext cx="1072377" cy="1037969"/>
          </a:xfrm>
          <a:prstGeom prst="rect">
            <a:avLst/>
          </a:prstGeom>
        </p:spPr>
      </p:pic>
    </p:spTree>
    <p:extLst>
      <p:ext uri="{BB962C8B-B14F-4D97-AF65-F5344CB8AC3E}">
        <p14:creationId xmlns:p14="http://schemas.microsoft.com/office/powerpoint/2010/main" val="3050173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1A7AC-0914-9544-AD51-9BD48DAA2367}"/>
              </a:ext>
            </a:extLst>
          </p:cNvPr>
          <p:cNvSpPr>
            <a:spLocks noGrp="1"/>
          </p:cNvSpPr>
          <p:nvPr>
            <p:ph type="title"/>
          </p:nvPr>
        </p:nvSpPr>
        <p:spPr/>
        <p:txBody>
          <a:bodyPr/>
          <a:lstStyle/>
          <a:p>
            <a:r>
              <a:rPr lang="en-US" dirty="0"/>
              <a:t>Transforming Data</a:t>
            </a:r>
          </a:p>
        </p:txBody>
      </p:sp>
      <p:sp>
        <p:nvSpPr>
          <p:cNvPr id="3" name="Text Placeholder 2">
            <a:extLst>
              <a:ext uri="{FF2B5EF4-FFF2-40B4-BE49-F238E27FC236}">
                <a16:creationId xmlns:a16="http://schemas.microsoft.com/office/drawing/2014/main" id="{E53D22B8-B902-EB4E-9D0B-F2E3D7C90C7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D684804-061E-A142-A6DE-183EAE171D9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950573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41271-C439-D144-AD74-E0E3028A4ECD}"/>
              </a:ext>
            </a:extLst>
          </p:cNvPr>
          <p:cNvSpPr>
            <a:spLocks noGrp="1"/>
          </p:cNvSpPr>
          <p:nvPr>
            <p:ph type="title"/>
          </p:nvPr>
        </p:nvSpPr>
        <p:spPr/>
        <p:txBody>
          <a:bodyPr/>
          <a:lstStyle/>
          <a:p>
            <a:r>
              <a:rPr lang="en-US" dirty="0"/>
              <a:t>Traditional vs Cloud Data Warehousing</a:t>
            </a:r>
          </a:p>
        </p:txBody>
      </p:sp>
      <p:sp>
        <p:nvSpPr>
          <p:cNvPr id="3" name="Text Placeholder 2">
            <a:extLst>
              <a:ext uri="{FF2B5EF4-FFF2-40B4-BE49-F238E27FC236}">
                <a16:creationId xmlns:a16="http://schemas.microsoft.com/office/drawing/2014/main" id="{41EA768C-A56C-5141-B926-06355451BB4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0395049-5DF0-3C4B-9755-FC6F141AD4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2627928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23040-69EB-DC49-BEFA-A1B517CBC257}"/>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EB0B18C8-6922-8843-A935-B3FC9EAB6AE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6" name="Picture 5" descr="A close up of a sign&#10;&#10;Description automatically generated">
            <a:extLst>
              <a:ext uri="{FF2B5EF4-FFF2-40B4-BE49-F238E27FC236}">
                <a16:creationId xmlns:a16="http://schemas.microsoft.com/office/drawing/2014/main" id="{4AE1D335-CEE3-AA40-AAF1-3CA6FAE24EC2}"/>
              </a:ext>
            </a:extLst>
          </p:cNvPr>
          <p:cNvPicPr>
            <a:picLocks noChangeAspect="1"/>
          </p:cNvPicPr>
          <p:nvPr/>
        </p:nvPicPr>
        <p:blipFill>
          <a:blip r:embed="rId2"/>
          <a:stretch>
            <a:fillRect/>
          </a:stretch>
        </p:blipFill>
        <p:spPr>
          <a:xfrm>
            <a:off x="3590408" y="1753146"/>
            <a:ext cx="5011183" cy="4263081"/>
          </a:xfrm>
          <a:prstGeom prst="rect">
            <a:avLst/>
          </a:prstGeom>
        </p:spPr>
      </p:pic>
      <p:pic>
        <p:nvPicPr>
          <p:cNvPr id="8" name="Picture 7" descr="A picture containing bird&#10;&#10;Description automatically generated">
            <a:extLst>
              <a:ext uri="{FF2B5EF4-FFF2-40B4-BE49-F238E27FC236}">
                <a16:creationId xmlns:a16="http://schemas.microsoft.com/office/drawing/2014/main" id="{8829979B-7034-E24C-989C-416B5E0DCE41}"/>
              </a:ext>
            </a:extLst>
          </p:cNvPr>
          <p:cNvPicPr>
            <a:picLocks noChangeAspect="1"/>
          </p:cNvPicPr>
          <p:nvPr/>
        </p:nvPicPr>
        <p:blipFill>
          <a:blip r:embed="rId3">
            <a:duotone>
              <a:prstClr val="black"/>
              <a:schemeClr val="accent3">
                <a:tint val="45000"/>
                <a:satMod val="400000"/>
              </a:schemeClr>
            </a:duotone>
          </a:blip>
          <a:stretch>
            <a:fillRect/>
          </a:stretch>
        </p:blipFill>
        <p:spPr>
          <a:xfrm>
            <a:off x="3010774" y="1393097"/>
            <a:ext cx="1975519" cy="1380247"/>
          </a:xfrm>
          <a:prstGeom prst="rect">
            <a:avLst/>
          </a:prstGeom>
        </p:spPr>
      </p:pic>
      <p:pic>
        <p:nvPicPr>
          <p:cNvPr id="10" name="Picture 9" descr="A picture containing bird&#10;&#10;Description automatically generated">
            <a:extLst>
              <a:ext uri="{FF2B5EF4-FFF2-40B4-BE49-F238E27FC236}">
                <a16:creationId xmlns:a16="http://schemas.microsoft.com/office/drawing/2014/main" id="{44ECFC36-49A9-564B-9166-F87B8575CAC9}"/>
              </a:ext>
            </a:extLst>
          </p:cNvPr>
          <p:cNvPicPr>
            <a:picLocks noChangeAspect="1"/>
          </p:cNvPicPr>
          <p:nvPr/>
        </p:nvPicPr>
        <p:blipFill>
          <a:blip r:embed="rId4">
            <a:duotone>
              <a:prstClr val="black"/>
              <a:schemeClr val="accent3">
                <a:tint val="45000"/>
                <a:satMod val="400000"/>
              </a:schemeClr>
            </a:duotone>
          </a:blip>
          <a:stretch>
            <a:fillRect/>
          </a:stretch>
        </p:blipFill>
        <p:spPr>
          <a:xfrm>
            <a:off x="7298491" y="1393097"/>
            <a:ext cx="2190750" cy="1219200"/>
          </a:xfrm>
          <a:prstGeom prst="rect">
            <a:avLst/>
          </a:prstGeom>
        </p:spPr>
      </p:pic>
      <p:pic>
        <p:nvPicPr>
          <p:cNvPr id="12" name="Picture 11" descr="A picture containing tree, bird&#10;&#10;Description automatically generated">
            <a:extLst>
              <a:ext uri="{FF2B5EF4-FFF2-40B4-BE49-F238E27FC236}">
                <a16:creationId xmlns:a16="http://schemas.microsoft.com/office/drawing/2014/main" id="{1A9E1B0F-A134-7545-B8BF-5989DE25F925}"/>
              </a:ext>
            </a:extLst>
          </p:cNvPr>
          <p:cNvPicPr>
            <a:picLocks noChangeAspect="1"/>
          </p:cNvPicPr>
          <p:nvPr/>
        </p:nvPicPr>
        <p:blipFill>
          <a:blip r:embed="rId5">
            <a:duotone>
              <a:prstClr val="black"/>
              <a:schemeClr val="accent3">
                <a:tint val="45000"/>
                <a:satMod val="400000"/>
              </a:schemeClr>
            </a:duotone>
          </a:blip>
          <a:stretch>
            <a:fillRect/>
          </a:stretch>
        </p:blipFill>
        <p:spPr>
          <a:xfrm>
            <a:off x="7748980" y="3605972"/>
            <a:ext cx="2457982" cy="1064882"/>
          </a:xfrm>
          <a:prstGeom prst="rect">
            <a:avLst/>
          </a:prstGeom>
        </p:spPr>
      </p:pic>
      <p:pic>
        <p:nvPicPr>
          <p:cNvPr id="14" name="Picture 13" descr="A picture containing bird&#10;&#10;Description automatically generated">
            <a:extLst>
              <a:ext uri="{FF2B5EF4-FFF2-40B4-BE49-F238E27FC236}">
                <a16:creationId xmlns:a16="http://schemas.microsoft.com/office/drawing/2014/main" id="{D03E3E34-0752-0447-AA9F-C79B1500BA18}"/>
              </a:ext>
            </a:extLst>
          </p:cNvPr>
          <p:cNvPicPr>
            <a:picLocks noChangeAspect="1"/>
          </p:cNvPicPr>
          <p:nvPr/>
        </p:nvPicPr>
        <p:blipFill>
          <a:blip r:embed="rId6">
            <a:duotone>
              <a:prstClr val="black"/>
              <a:schemeClr val="accent3">
                <a:tint val="45000"/>
                <a:satMod val="400000"/>
              </a:schemeClr>
            </a:duotone>
          </a:blip>
          <a:stretch>
            <a:fillRect/>
          </a:stretch>
        </p:blipFill>
        <p:spPr>
          <a:xfrm>
            <a:off x="6425174" y="5664529"/>
            <a:ext cx="2505389" cy="1171250"/>
          </a:xfrm>
          <a:prstGeom prst="rect">
            <a:avLst/>
          </a:prstGeom>
        </p:spPr>
      </p:pic>
      <p:pic>
        <p:nvPicPr>
          <p:cNvPr id="16" name="Picture 15" descr="A picture containing bird&#10;&#10;Description automatically generated">
            <a:extLst>
              <a:ext uri="{FF2B5EF4-FFF2-40B4-BE49-F238E27FC236}">
                <a16:creationId xmlns:a16="http://schemas.microsoft.com/office/drawing/2014/main" id="{BB5D3F00-08B3-2446-AC94-07073DE5C8E2}"/>
              </a:ext>
            </a:extLst>
          </p:cNvPr>
          <p:cNvPicPr>
            <a:picLocks noChangeAspect="1"/>
          </p:cNvPicPr>
          <p:nvPr/>
        </p:nvPicPr>
        <p:blipFill>
          <a:blip r:embed="rId7">
            <a:duotone>
              <a:prstClr val="black"/>
              <a:schemeClr val="accent3">
                <a:tint val="45000"/>
                <a:satMod val="400000"/>
              </a:schemeClr>
            </a:duotone>
          </a:blip>
          <a:stretch>
            <a:fillRect/>
          </a:stretch>
        </p:blipFill>
        <p:spPr>
          <a:xfrm>
            <a:off x="1789428" y="4315718"/>
            <a:ext cx="2556460" cy="1406857"/>
          </a:xfrm>
          <a:prstGeom prst="rect">
            <a:avLst/>
          </a:prstGeom>
        </p:spPr>
      </p:pic>
    </p:spTree>
    <p:extLst>
      <p:ext uri="{BB962C8B-B14F-4D97-AF65-F5344CB8AC3E}">
        <p14:creationId xmlns:p14="http://schemas.microsoft.com/office/powerpoint/2010/main" val="1988221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54B7ED91-6B3F-7E4B-96D7-D0E1156583AD}"/>
              </a:ext>
            </a:extLst>
          </p:cNvPr>
          <p:cNvPicPr>
            <a:picLocks noChangeAspect="1"/>
          </p:cNvPicPr>
          <p:nvPr/>
        </p:nvPicPr>
        <p:blipFill>
          <a:blip r:embed="rId3">
            <a:alphaModFix amt="50000"/>
          </a:blip>
          <a:stretch>
            <a:fillRect/>
          </a:stretch>
        </p:blipFill>
        <p:spPr>
          <a:xfrm>
            <a:off x="5536665" y="852085"/>
            <a:ext cx="2426714" cy="1613939"/>
          </a:xfrm>
          <a:prstGeom prst="rect">
            <a:avLst/>
          </a:prstGeom>
        </p:spPr>
      </p:pic>
      <p:sp>
        <p:nvSpPr>
          <p:cNvPr id="2" name="Title 1">
            <a:extLst>
              <a:ext uri="{FF2B5EF4-FFF2-40B4-BE49-F238E27FC236}">
                <a16:creationId xmlns:a16="http://schemas.microsoft.com/office/drawing/2014/main" id="{276D47FE-92B2-E04B-97ED-DCE7C53F555D}"/>
              </a:ext>
            </a:extLst>
          </p:cNvPr>
          <p:cNvSpPr>
            <a:spLocks noGrp="1"/>
          </p:cNvSpPr>
          <p:nvPr>
            <p:ph type="title"/>
          </p:nvPr>
        </p:nvSpPr>
        <p:spPr/>
        <p:txBody>
          <a:bodyPr/>
          <a:lstStyle/>
          <a:p>
            <a:r>
              <a:rPr lang="en-US" dirty="0"/>
              <a:t>Snowflake is a hybrid of Shared Nothing and Disk</a:t>
            </a:r>
          </a:p>
        </p:txBody>
      </p:sp>
      <p:sp>
        <p:nvSpPr>
          <p:cNvPr id="3" name="Text Placeholder 2">
            <a:extLst>
              <a:ext uri="{FF2B5EF4-FFF2-40B4-BE49-F238E27FC236}">
                <a16:creationId xmlns:a16="http://schemas.microsoft.com/office/drawing/2014/main" id="{926A2D1A-FC03-2340-932D-5AE8C153A229}"/>
              </a:ext>
            </a:extLst>
          </p:cNvPr>
          <p:cNvSpPr>
            <a:spLocks noGrp="1"/>
          </p:cNvSpPr>
          <p:nvPr>
            <p:ph type="body" idx="1"/>
          </p:nvPr>
        </p:nvSpPr>
        <p:spPr>
          <a:xfrm>
            <a:off x="330399" y="1373165"/>
            <a:ext cx="10512000" cy="4680000"/>
          </a:xfrm>
        </p:spPr>
        <p:txBody>
          <a:bodyPr/>
          <a:lstStyle/>
          <a:p>
            <a:pPr marL="76200" indent="0">
              <a:buNone/>
            </a:pPr>
            <a:r>
              <a:rPr lang="en-US" b="1" dirty="0"/>
              <a:t>So how does Snowflake address these shortcomings? </a:t>
            </a:r>
          </a:p>
          <a:p>
            <a:pPr marL="546100" lvl="1" indent="0">
              <a:buNone/>
            </a:pPr>
            <a:endParaRPr lang="en-US" dirty="0"/>
          </a:p>
        </p:txBody>
      </p:sp>
      <p:sp>
        <p:nvSpPr>
          <p:cNvPr id="4" name="Slide Number Placeholder 3">
            <a:extLst>
              <a:ext uri="{FF2B5EF4-FFF2-40B4-BE49-F238E27FC236}">
                <a16:creationId xmlns:a16="http://schemas.microsoft.com/office/drawing/2014/main" id="{60B22BEC-F2F3-4546-BB35-6065730751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8" name="Picture 7" descr="A picture containing cup, indoor, table, sitting&#10;&#10;Description automatically generated">
            <a:extLst>
              <a:ext uri="{FF2B5EF4-FFF2-40B4-BE49-F238E27FC236}">
                <a16:creationId xmlns:a16="http://schemas.microsoft.com/office/drawing/2014/main" id="{F6DB2A69-9F59-3C47-9268-2A18FDFE4A5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52497" y="4500543"/>
            <a:ext cx="4633902" cy="1181926"/>
          </a:xfrm>
          <a:prstGeom prst="rect">
            <a:avLst/>
          </a:prstGeom>
        </p:spPr>
      </p:pic>
      <p:pic>
        <p:nvPicPr>
          <p:cNvPr id="9" name="Picture 8" descr="A picture containing yellow&#10;&#10;Description automatically generated">
            <a:extLst>
              <a:ext uri="{FF2B5EF4-FFF2-40B4-BE49-F238E27FC236}">
                <a16:creationId xmlns:a16="http://schemas.microsoft.com/office/drawing/2014/main" id="{9E8874D6-BDFB-D742-AE4B-3FB346608331}"/>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938670" y="3588999"/>
            <a:ext cx="2661556" cy="67885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AEE9969-6868-2843-B34F-EE7D4429E304}"/>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435121" y="2420584"/>
            <a:ext cx="3668654" cy="93573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E50CE881-8CF6-E144-A85A-95F8C8EF14A4}"/>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891041" y="2442938"/>
            <a:ext cx="3668654" cy="935730"/>
          </a:xfrm>
          <a:prstGeom prst="rect">
            <a:avLst/>
          </a:prstGeom>
        </p:spPr>
      </p:pic>
      <p:pic>
        <p:nvPicPr>
          <p:cNvPr id="13" name="Picture 12" descr="A picture containing yellow&#10;&#10;Description automatically generated">
            <a:extLst>
              <a:ext uri="{FF2B5EF4-FFF2-40B4-BE49-F238E27FC236}">
                <a16:creationId xmlns:a16="http://schemas.microsoft.com/office/drawing/2014/main" id="{4E941FF1-48C6-234E-9E13-F876B9F7013C}"/>
              </a:ext>
            </a:extLst>
          </p:cNvPr>
          <p:cNvPicPr>
            <a:picLocks noChangeAspect="1"/>
          </p:cNvPicPr>
          <p:nvPr/>
        </p:nvPicPr>
        <p:blipFill>
          <a:blip r:embed="rId10">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408420" y="3475738"/>
            <a:ext cx="4633896" cy="1181926"/>
          </a:xfrm>
          <a:prstGeom prst="rect">
            <a:avLst/>
          </a:prstGeom>
        </p:spPr>
      </p:pic>
      <p:pic>
        <p:nvPicPr>
          <p:cNvPr id="14" name="Picture 13" descr="A picture containing cup, indoor, table, sitting&#10;&#10;Description automatically generated">
            <a:extLst>
              <a:ext uri="{FF2B5EF4-FFF2-40B4-BE49-F238E27FC236}">
                <a16:creationId xmlns:a16="http://schemas.microsoft.com/office/drawing/2014/main" id="{FF3B7623-C9BE-D14F-84AF-0A6117D621F0}"/>
              </a:ext>
            </a:extLst>
          </p:cNvPr>
          <p:cNvPicPr>
            <a:picLocks noChangeAspect="1"/>
          </p:cNvPicPr>
          <p:nvPr/>
        </p:nvPicPr>
        <p:blipFill>
          <a:blip r:embed="rId11">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7331202" y="4754734"/>
            <a:ext cx="2788332" cy="711194"/>
          </a:xfrm>
          <a:prstGeom prst="rect">
            <a:avLst/>
          </a:prstGeom>
        </p:spPr>
      </p:pic>
      <p:cxnSp>
        <p:nvCxnSpPr>
          <p:cNvPr id="18" name="Straight Arrow Connector 17">
            <a:extLst>
              <a:ext uri="{FF2B5EF4-FFF2-40B4-BE49-F238E27FC236}">
                <a16:creationId xmlns:a16="http://schemas.microsoft.com/office/drawing/2014/main" id="{EA64DFFB-8169-E246-B2DE-C473FAA0673E}"/>
              </a:ext>
            </a:extLst>
          </p:cNvPr>
          <p:cNvCxnSpPr/>
          <p:nvPr/>
        </p:nvCxnSpPr>
        <p:spPr>
          <a:xfrm>
            <a:off x="5666320" y="4818267"/>
            <a:ext cx="1584960" cy="268370"/>
          </a:xfrm>
          <a:prstGeom prst="straightConnector1">
            <a:avLst/>
          </a:prstGeom>
          <a:ln w="28575">
            <a:solidFill>
              <a:schemeClr val="accent5">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515AF61-AEEA-D242-BC04-B78C33F10FC8}"/>
              </a:ext>
            </a:extLst>
          </p:cNvPr>
          <p:cNvCxnSpPr>
            <a:cxnSpLocks/>
          </p:cNvCxnSpPr>
          <p:nvPr/>
        </p:nvCxnSpPr>
        <p:spPr>
          <a:xfrm flipV="1">
            <a:off x="5666320" y="5197465"/>
            <a:ext cx="1584960" cy="309222"/>
          </a:xfrm>
          <a:prstGeom prst="straightConnector1">
            <a:avLst/>
          </a:prstGeom>
          <a:ln w="28575">
            <a:solidFill>
              <a:schemeClr val="accent5">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A29F9A3-B2D9-3B46-9D12-5783DBD6B6C0}"/>
              </a:ext>
            </a:extLst>
          </p:cNvPr>
          <p:cNvCxnSpPr/>
          <p:nvPr/>
        </p:nvCxnSpPr>
        <p:spPr>
          <a:xfrm>
            <a:off x="4725194" y="4129847"/>
            <a:ext cx="1584960" cy="268370"/>
          </a:xfrm>
          <a:prstGeom prst="straightConnector1">
            <a:avLst/>
          </a:prstGeom>
          <a:ln w="28575">
            <a:solidFill>
              <a:srgbClr val="00B05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F8F27B3-248C-244E-9605-2A1382047F8D}"/>
              </a:ext>
            </a:extLst>
          </p:cNvPr>
          <p:cNvCxnSpPr>
            <a:cxnSpLocks/>
          </p:cNvCxnSpPr>
          <p:nvPr/>
        </p:nvCxnSpPr>
        <p:spPr>
          <a:xfrm flipV="1">
            <a:off x="4695079" y="3614868"/>
            <a:ext cx="1584960" cy="283776"/>
          </a:xfrm>
          <a:prstGeom prst="straightConnector1">
            <a:avLst/>
          </a:prstGeom>
          <a:ln w="28575">
            <a:solidFill>
              <a:srgbClr val="00B05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9455CCF-F8EC-A14F-8608-782CC73ECEF2}"/>
              </a:ext>
            </a:extLst>
          </p:cNvPr>
          <p:cNvCxnSpPr>
            <a:cxnSpLocks/>
          </p:cNvCxnSpPr>
          <p:nvPr/>
        </p:nvCxnSpPr>
        <p:spPr>
          <a:xfrm>
            <a:off x="5195199" y="2818378"/>
            <a:ext cx="1595745" cy="0"/>
          </a:xfrm>
          <a:prstGeom prst="straightConnector1">
            <a:avLst/>
          </a:prstGeom>
          <a:ln w="28575">
            <a:solidFill>
              <a:schemeClr val="tx2">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EB78EE7A-9602-594A-B686-794A3667FA58}"/>
              </a:ext>
            </a:extLst>
          </p:cNvPr>
          <p:cNvCxnSpPr>
            <a:cxnSpLocks/>
          </p:cNvCxnSpPr>
          <p:nvPr/>
        </p:nvCxnSpPr>
        <p:spPr>
          <a:xfrm>
            <a:off x="5195199" y="2931117"/>
            <a:ext cx="1595745" cy="0"/>
          </a:xfrm>
          <a:prstGeom prst="straightConnector1">
            <a:avLst/>
          </a:prstGeom>
          <a:ln w="28575">
            <a:solidFill>
              <a:schemeClr val="tx2">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AF2EB0F-0FF3-2C48-A662-6EB349DFDB1B}"/>
              </a:ext>
            </a:extLst>
          </p:cNvPr>
          <p:cNvSpPr txBox="1"/>
          <p:nvPr/>
        </p:nvSpPr>
        <p:spPr>
          <a:xfrm>
            <a:off x="5123813" y="5807826"/>
            <a:ext cx="2924921" cy="461665"/>
          </a:xfrm>
          <a:prstGeom prst="rect">
            <a:avLst/>
          </a:prstGeom>
          <a:noFill/>
        </p:spPr>
        <p:txBody>
          <a:bodyPr wrap="square" rtlCol="0">
            <a:spAutoFit/>
          </a:bodyPr>
          <a:lstStyle/>
          <a:p>
            <a:r>
              <a:rPr lang="en-US" sz="2400" dirty="0">
                <a:latin typeface="Helvetica Neue Light" panose="02000403000000020004" pitchFamily="2" charset="0"/>
                <a:ea typeface="Helvetica Neue Light" panose="02000403000000020004" pitchFamily="2" charset="0"/>
              </a:rPr>
              <a:t>Snowflake is Elastic!</a:t>
            </a:r>
          </a:p>
        </p:txBody>
      </p:sp>
    </p:spTree>
    <p:extLst>
      <p:ext uri="{BB962C8B-B14F-4D97-AF65-F5344CB8AC3E}">
        <p14:creationId xmlns:p14="http://schemas.microsoft.com/office/powerpoint/2010/main" val="2284476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C8B5C-797C-AE49-B2A6-60AD79B47372}"/>
              </a:ext>
            </a:extLst>
          </p:cNvPr>
          <p:cNvSpPr>
            <a:spLocks noGrp="1"/>
          </p:cNvSpPr>
          <p:nvPr>
            <p:ph type="title"/>
          </p:nvPr>
        </p:nvSpPr>
        <p:spPr/>
        <p:txBody>
          <a:bodyPr/>
          <a:lstStyle/>
          <a:p>
            <a:r>
              <a:rPr lang="en-US" dirty="0"/>
              <a:t>Massive Parallel Processing</a:t>
            </a:r>
          </a:p>
        </p:txBody>
      </p:sp>
      <p:sp>
        <p:nvSpPr>
          <p:cNvPr id="3" name="Text Placeholder 2">
            <a:extLst>
              <a:ext uri="{FF2B5EF4-FFF2-40B4-BE49-F238E27FC236}">
                <a16:creationId xmlns:a16="http://schemas.microsoft.com/office/drawing/2014/main" id="{68A5D6A2-0E96-ED43-A33D-DDEB8797AF71}"/>
              </a:ext>
            </a:extLst>
          </p:cNvPr>
          <p:cNvSpPr>
            <a:spLocks noGrp="1"/>
          </p:cNvSpPr>
          <p:nvPr>
            <p:ph type="body" idx="1"/>
          </p:nvPr>
        </p:nvSpPr>
        <p:spPr>
          <a:xfrm>
            <a:off x="727503" y="1232050"/>
            <a:ext cx="10512000" cy="4680000"/>
          </a:xfrm>
        </p:spPr>
        <p:txBody>
          <a:bodyPr/>
          <a:lstStyle/>
          <a:p>
            <a:r>
              <a:rPr lang="en-US" dirty="0"/>
              <a:t>Snowflake </a:t>
            </a:r>
            <a:r>
              <a:rPr lang="en-US" i="1" dirty="0"/>
              <a:t>is</a:t>
            </a:r>
            <a:r>
              <a:rPr lang="en-US" dirty="0"/>
              <a:t> a </a:t>
            </a:r>
            <a:r>
              <a:rPr lang="en-US" i="1" dirty="0"/>
              <a:t>shared-nothing</a:t>
            </a:r>
            <a:r>
              <a:rPr lang="en-US" dirty="0"/>
              <a:t> or </a:t>
            </a:r>
            <a:r>
              <a:rPr lang="en-US" i="1" dirty="0"/>
              <a:t>massive parallel processing</a:t>
            </a:r>
            <a:r>
              <a:rPr lang="en-US" dirty="0"/>
              <a:t> system.</a:t>
            </a:r>
          </a:p>
          <a:p>
            <a:pPr lvl="1">
              <a:buFont typeface="Wingdings" pitchFamily="2" charset="2"/>
              <a:buChar char="Ø"/>
            </a:pPr>
            <a:r>
              <a:rPr lang="en-US" dirty="0"/>
              <a:t>Imagine if you will, for a minute, a series of workers, each of whom have their own memory, resources, and processors assigned to a task.</a:t>
            </a:r>
          </a:p>
          <a:p>
            <a:pPr lvl="1">
              <a:buFont typeface="Wingdings" pitchFamily="2" charset="2"/>
              <a:buChar char="Ø"/>
            </a:pPr>
            <a:r>
              <a:rPr lang="en-US" dirty="0"/>
              <a:t>We can split the task among these workers thereby speeding up the task immeasurably.</a:t>
            </a:r>
          </a:p>
        </p:txBody>
      </p:sp>
      <p:sp>
        <p:nvSpPr>
          <p:cNvPr id="4" name="Slide Number Placeholder 3">
            <a:extLst>
              <a:ext uri="{FF2B5EF4-FFF2-40B4-BE49-F238E27FC236}">
                <a16:creationId xmlns:a16="http://schemas.microsoft.com/office/drawing/2014/main" id="{DEEF846E-D09F-CF4E-AC5B-6C708A5E3B1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6" name="Picture 5">
            <a:extLst>
              <a:ext uri="{FF2B5EF4-FFF2-40B4-BE49-F238E27FC236}">
                <a16:creationId xmlns:a16="http://schemas.microsoft.com/office/drawing/2014/main" id="{4AE8D34B-C4AF-9641-B95F-243A3DA167D5}"/>
              </a:ext>
            </a:extLst>
          </p:cNvPr>
          <p:cNvPicPr>
            <a:picLocks noChangeAspect="1"/>
          </p:cNvPicPr>
          <p:nvPr/>
        </p:nvPicPr>
        <p:blipFill>
          <a:blip r:embed="rId2"/>
          <a:stretch>
            <a:fillRect/>
          </a:stretch>
        </p:blipFill>
        <p:spPr>
          <a:xfrm>
            <a:off x="407506" y="3145536"/>
            <a:ext cx="6316811" cy="3553207"/>
          </a:xfrm>
          <a:prstGeom prst="rect">
            <a:avLst/>
          </a:prstGeom>
        </p:spPr>
      </p:pic>
      <p:sp>
        <p:nvSpPr>
          <p:cNvPr id="9" name="Rectangle 8">
            <a:extLst>
              <a:ext uri="{FF2B5EF4-FFF2-40B4-BE49-F238E27FC236}">
                <a16:creationId xmlns:a16="http://schemas.microsoft.com/office/drawing/2014/main" id="{A846A7E8-DB94-1649-A411-4E52E6D80D0E}"/>
              </a:ext>
            </a:extLst>
          </p:cNvPr>
          <p:cNvSpPr/>
          <p:nvPr/>
        </p:nvSpPr>
        <p:spPr>
          <a:xfrm>
            <a:off x="178530" y="6536743"/>
            <a:ext cx="8364336" cy="32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a:extLst>
              <a:ext uri="{FF2B5EF4-FFF2-40B4-BE49-F238E27FC236}">
                <a16:creationId xmlns:a16="http://schemas.microsoft.com/office/drawing/2014/main" id="{D89A6C06-01E7-0249-AF17-5393C320788E}"/>
              </a:ext>
            </a:extLst>
          </p:cNvPr>
          <p:cNvSpPr/>
          <p:nvPr/>
        </p:nvSpPr>
        <p:spPr>
          <a:xfrm>
            <a:off x="7290816" y="2938272"/>
            <a:ext cx="4341836" cy="3688692"/>
          </a:xfrm>
          <a:prstGeom prst="wedgeRoundRectCallout">
            <a:avLst>
              <a:gd name="adj1" fmla="val 38782"/>
              <a:gd name="adj2" fmla="val 55389"/>
              <a:gd name="adj3" fmla="val 16667"/>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6100" lvl="1">
              <a:lnSpc>
                <a:spcPct val="90000"/>
              </a:lnSpc>
              <a:spcBef>
                <a:spcPts val="500"/>
              </a:spcBef>
              <a:buClr>
                <a:srgbClr val="3F3F3F"/>
              </a:buClr>
              <a:buSzPts val="2200"/>
            </a:pPr>
            <a:r>
              <a:rPr lang="en-US" sz="2400" dirty="0">
                <a:solidFill>
                  <a:srgbClr val="3F3F3F"/>
                </a:solidFill>
                <a:latin typeface="Helvetica Neue Light"/>
                <a:ea typeface="Helvetica Neue Light"/>
                <a:sym typeface="Helvetica Neue Light"/>
              </a:rPr>
              <a:t>“MPP is the coordinated processing of a program by multiple </a:t>
            </a:r>
            <a:r>
              <a:rPr lang="en-US" sz="2400" u="sng" dirty="0">
                <a:solidFill>
                  <a:srgbClr val="0070C0"/>
                </a:solidFill>
                <a:latin typeface="Helvetica Neue Light"/>
                <a:ea typeface="Helvetica Neue Light"/>
                <a:sym typeface="Helvetica Neue Light"/>
                <a:hlinkClick r:id="rId3">
                  <a:extLst>
                    <a:ext uri="{A12FA001-AC4F-418D-AE19-62706E023703}">
                      <ahyp:hlinkClr xmlns:ahyp="http://schemas.microsoft.com/office/drawing/2018/hyperlinkcolor" val="tx"/>
                    </a:ext>
                  </a:extLst>
                </a:hlinkClick>
              </a:rPr>
              <a:t>processor</a:t>
            </a:r>
            <a:r>
              <a:rPr lang="en-US" sz="2400" dirty="0">
                <a:solidFill>
                  <a:srgbClr val="0070C0"/>
                </a:solidFill>
                <a:latin typeface="Helvetica Neue Light"/>
                <a:ea typeface="Helvetica Neue Light"/>
                <a:sym typeface="Helvetica Neue Light"/>
              </a:rPr>
              <a:t>s</a:t>
            </a:r>
            <a:r>
              <a:rPr lang="en-US" sz="2400" dirty="0">
                <a:solidFill>
                  <a:srgbClr val="3F3F3F"/>
                </a:solidFill>
                <a:latin typeface="Helvetica Neue Light"/>
                <a:ea typeface="Helvetica Neue Light"/>
                <a:sym typeface="Helvetica Neue Light"/>
              </a:rPr>
              <a:t> that work on different parts of the program, with each processor using its own </a:t>
            </a:r>
            <a:r>
              <a:rPr lang="en-US" sz="2400" u="sng" dirty="0">
                <a:solidFill>
                  <a:srgbClr val="0070C0"/>
                </a:solidFill>
                <a:latin typeface="Helvetica Neue Light"/>
                <a:ea typeface="Helvetica Neue Light"/>
                <a:sym typeface="Helvetica Neue Light"/>
                <a:hlinkClick r:id="rId4">
                  <a:extLst>
                    <a:ext uri="{A12FA001-AC4F-418D-AE19-62706E023703}">
                      <ahyp:hlinkClr xmlns:ahyp="http://schemas.microsoft.com/office/drawing/2018/hyperlinkcolor" val="tx"/>
                    </a:ext>
                  </a:extLst>
                </a:hlinkClick>
              </a:rPr>
              <a:t>operating system</a:t>
            </a:r>
            <a:r>
              <a:rPr lang="en-US" sz="2400" dirty="0">
                <a:solidFill>
                  <a:srgbClr val="0070C0"/>
                </a:solidFill>
                <a:latin typeface="Helvetica Neue Light"/>
                <a:ea typeface="Helvetica Neue Light"/>
                <a:sym typeface="Helvetica Neue Light"/>
              </a:rPr>
              <a:t> </a:t>
            </a:r>
            <a:r>
              <a:rPr lang="en-US" sz="2400" dirty="0">
                <a:solidFill>
                  <a:srgbClr val="3F3F3F"/>
                </a:solidFill>
                <a:latin typeface="Helvetica Neue Light"/>
                <a:ea typeface="Helvetica Neue Light"/>
                <a:sym typeface="Helvetica Neue Light"/>
              </a:rPr>
              <a:t>and </a:t>
            </a:r>
            <a:r>
              <a:rPr lang="en-US" sz="2400" u="sng" dirty="0">
                <a:solidFill>
                  <a:srgbClr val="0070C0"/>
                </a:solidFill>
                <a:latin typeface="Helvetica Neue Light"/>
                <a:ea typeface="Helvetica Neue Light"/>
                <a:sym typeface="Helvetica Neue Light"/>
                <a:hlinkClick r:id="rId5">
                  <a:extLst>
                    <a:ext uri="{A12FA001-AC4F-418D-AE19-62706E023703}">
                      <ahyp:hlinkClr xmlns:ahyp="http://schemas.microsoft.com/office/drawing/2018/hyperlinkcolor" val="tx"/>
                    </a:ext>
                  </a:extLst>
                </a:hlinkClick>
              </a:rPr>
              <a:t>memory</a:t>
            </a:r>
            <a:r>
              <a:rPr lang="en-US" sz="2400" dirty="0">
                <a:solidFill>
                  <a:srgbClr val="3F3F3F"/>
                </a:solidFill>
                <a:latin typeface="Helvetica Neue Light"/>
                <a:ea typeface="Helvetica Neue Light"/>
                <a:sym typeface="Helvetica Neue Light"/>
              </a:rPr>
              <a:t>”</a:t>
            </a:r>
          </a:p>
          <a:p>
            <a:pPr algn="ctr"/>
            <a:endParaRPr lang="en-US" dirty="0"/>
          </a:p>
        </p:txBody>
      </p:sp>
    </p:spTree>
    <p:extLst>
      <p:ext uri="{BB962C8B-B14F-4D97-AF65-F5344CB8AC3E}">
        <p14:creationId xmlns:p14="http://schemas.microsoft.com/office/powerpoint/2010/main" val="3679798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C08BE-8664-8747-98B0-7B1DDF3E7A69}"/>
              </a:ext>
            </a:extLst>
          </p:cNvPr>
          <p:cNvSpPr>
            <a:spLocks noGrp="1"/>
          </p:cNvSpPr>
          <p:nvPr>
            <p:ph type="title"/>
          </p:nvPr>
        </p:nvSpPr>
        <p:spPr/>
        <p:txBody>
          <a:bodyPr/>
          <a:lstStyle/>
          <a:p>
            <a:r>
              <a:rPr lang="en-US" dirty="0"/>
              <a:t>What does Snowflake offer?</a:t>
            </a:r>
          </a:p>
        </p:txBody>
      </p:sp>
      <p:sp>
        <p:nvSpPr>
          <p:cNvPr id="3" name="Text Placeholder 2">
            <a:extLst>
              <a:ext uri="{FF2B5EF4-FFF2-40B4-BE49-F238E27FC236}">
                <a16:creationId xmlns:a16="http://schemas.microsoft.com/office/drawing/2014/main" id="{1969FD96-4752-F942-9D9B-5E18117205B4}"/>
              </a:ext>
            </a:extLst>
          </p:cNvPr>
          <p:cNvSpPr>
            <a:spLocks noGrp="1"/>
          </p:cNvSpPr>
          <p:nvPr>
            <p:ph type="body" idx="1"/>
          </p:nvPr>
        </p:nvSpPr>
        <p:spPr>
          <a:xfrm>
            <a:off x="425664" y="1402272"/>
            <a:ext cx="5414304" cy="4680000"/>
          </a:xfrm>
        </p:spPr>
        <p:txBody>
          <a:bodyPr/>
          <a:lstStyle/>
          <a:p>
            <a:pPr marL="76200" indent="0">
              <a:buNone/>
            </a:pPr>
            <a:r>
              <a:rPr lang="en-US" dirty="0"/>
              <a:t>Let’s divide data warehouses into </a:t>
            </a:r>
            <a:r>
              <a:rPr lang="en-US" b="1" dirty="0"/>
              <a:t>three parts:</a:t>
            </a:r>
            <a:endParaRPr lang="en-US" dirty="0"/>
          </a:p>
          <a:p>
            <a:pPr lvl="1">
              <a:buFont typeface="Wingdings" pitchFamily="2" charset="2"/>
              <a:buChar char="Ø"/>
            </a:pPr>
            <a:r>
              <a:rPr lang="en-US" b="1" dirty="0"/>
              <a:t>Storage:</a:t>
            </a:r>
            <a:r>
              <a:rPr lang="en-US" dirty="0"/>
              <a:t> for storing data and</a:t>
            </a:r>
          </a:p>
          <a:p>
            <a:pPr lvl="1">
              <a:buFont typeface="Wingdings" pitchFamily="2" charset="2"/>
              <a:buChar char="Ø"/>
            </a:pPr>
            <a:r>
              <a:rPr lang="en-US" b="1" dirty="0"/>
              <a:t>Computing:</a:t>
            </a:r>
            <a:r>
              <a:rPr lang="en-US" dirty="0"/>
              <a:t> which is what allows us to do all the things we do in structured SQL databases</a:t>
            </a:r>
          </a:p>
          <a:p>
            <a:pPr lvl="1">
              <a:buFont typeface="Wingdings" pitchFamily="2" charset="2"/>
              <a:buChar char="Ø"/>
            </a:pPr>
            <a:r>
              <a:rPr lang="en-US" b="1" dirty="0"/>
              <a:t>Services:</a:t>
            </a:r>
            <a:r>
              <a:rPr lang="en-US" dirty="0"/>
              <a:t> Which are some of the things like pipelines, etc.</a:t>
            </a:r>
            <a:endParaRPr lang="en-US" b="1" dirty="0"/>
          </a:p>
          <a:p>
            <a:pPr lvl="1"/>
            <a:endParaRPr lang="en-US" b="1" dirty="0"/>
          </a:p>
        </p:txBody>
      </p:sp>
      <p:sp>
        <p:nvSpPr>
          <p:cNvPr id="4" name="Slide Number Placeholder 3">
            <a:extLst>
              <a:ext uri="{FF2B5EF4-FFF2-40B4-BE49-F238E27FC236}">
                <a16:creationId xmlns:a16="http://schemas.microsoft.com/office/drawing/2014/main" id="{E65D30D3-7B04-0349-A8F9-9F5F477DEDD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32" name="Picture 31" descr="A screenshot of a cell phone&#10;&#10;Description automatically generated">
            <a:extLst>
              <a:ext uri="{FF2B5EF4-FFF2-40B4-BE49-F238E27FC236}">
                <a16:creationId xmlns:a16="http://schemas.microsoft.com/office/drawing/2014/main" id="{EB636CD3-18C9-114B-AD9C-0DE26F124AB7}"/>
              </a:ext>
            </a:extLst>
          </p:cNvPr>
          <p:cNvPicPr>
            <a:picLocks noChangeAspect="1"/>
          </p:cNvPicPr>
          <p:nvPr/>
        </p:nvPicPr>
        <p:blipFill>
          <a:blip r:embed="rId2"/>
          <a:stretch>
            <a:fillRect/>
          </a:stretch>
        </p:blipFill>
        <p:spPr>
          <a:xfrm>
            <a:off x="6242304" y="1726268"/>
            <a:ext cx="5414302" cy="4252529"/>
          </a:xfrm>
          <a:prstGeom prst="rect">
            <a:avLst/>
          </a:prstGeom>
        </p:spPr>
      </p:pic>
      <p:sp>
        <p:nvSpPr>
          <p:cNvPr id="33" name="Rounded Rectangular Callout 32">
            <a:extLst>
              <a:ext uri="{FF2B5EF4-FFF2-40B4-BE49-F238E27FC236}">
                <a16:creationId xmlns:a16="http://schemas.microsoft.com/office/drawing/2014/main" id="{8C5FACD9-9F97-3D40-BF26-86ABEE09B1DE}"/>
              </a:ext>
            </a:extLst>
          </p:cNvPr>
          <p:cNvSpPr/>
          <p:nvPr/>
        </p:nvSpPr>
        <p:spPr>
          <a:xfrm>
            <a:off x="828000" y="4657344"/>
            <a:ext cx="4585248" cy="2015942"/>
          </a:xfrm>
          <a:prstGeom prst="wedgeRoundRectCallout">
            <a:avLst>
              <a:gd name="adj1" fmla="val -35682"/>
              <a:gd name="adj2" fmla="val 62501"/>
              <a:gd name="adj3" fmla="val 16667"/>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lvl="0" algn="ctr">
              <a:lnSpc>
                <a:spcPct val="90000"/>
              </a:lnSpc>
              <a:spcBef>
                <a:spcPts val="1000"/>
              </a:spcBef>
              <a:buClr>
                <a:srgbClr val="3F3F3F"/>
              </a:buClr>
              <a:buSzPts val="2400"/>
            </a:pPr>
            <a:r>
              <a:rPr lang="en-US" sz="2400" dirty="0">
                <a:solidFill>
                  <a:srgbClr val="3F3F3F"/>
                </a:solidFill>
                <a:latin typeface="Helvetica Neue Light"/>
                <a:ea typeface="Helvetica Neue Light"/>
                <a:sym typeface="Helvetica Neue Light"/>
              </a:rPr>
              <a:t>Snowflake offers us the opportunity to </a:t>
            </a:r>
            <a:r>
              <a:rPr lang="en-US" sz="2400" b="1" dirty="0">
                <a:solidFill>
                  <a:srgbClr val="00B050"/>
                </a:solidFill>
                <a:latin typeface="Helvetica Neue Light"/>
                <a:ea typeface="Helvetica Neue Light"/>
                <a:sym typeface="Helvetica Neue Light"/>
              </a:rPr>
              <a:t>independently scale</a:t>
            </a:r>
            <a:r>
              <a:rPr lang="en-US" sz="2400" dirty="0">
                <a:solidFill>
                  <a:srgbClr val="00B050"/>
                </a:solidFill>
                <a:latin typeface="Helvetica Neue Light"/>
                <a:ea typeface="Helvetica Neue Light"/>
                <a:sym typeface="Helvetica Neue Light"/>
              </a:rPr>
              <a:t> </a:t>
            </a:r>
            <a:r>
              <a:rPr lang="en-US" sz="2400" dirty="0">
                <a:solidFill>
                  <a:srgbClr val="3F3F3F"/>
                </a:solidFill>
                <a:latin typeface="Helvetica Neue Light"/>
                <a:ea typeface="Helvetica Neue Light"/>
                <a:sym typeface="Helvetica Neue Light"/>
              </a:rPr>
              <a:t>the storage, services, and the computing. Why is this important? </a:t>
            </a:r>
          </a:p>
          <a:p>
            <a:pPr algn="ctr"/>
            <a:endParaRPr lang="en-US" dirty="0"/>
          </a:p>
        </p:txBody>
      </p:sp>
    </p:spTree>
    <p:extLst>
      <p:ext uri="{BB962C8B-B14F-4D97-AF65-F5344CB8AC3E}">
        <p14:creationId xmlns:p14="http://schemas.microsoft.com/office/powerpoint/2010/main" val="3114767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7248E-0A28-4045-A75C-14A99C9221D6}"/>
              </a:ext>
            </a:extLst>
          </p:cNvPr>
          <p:cNvSpPr>
            <a:spLocks noGrp="1"/>
          </p:cNvSpPr>
          <p:nvPr>
            <p:ph type="title"/>
          </p:nvPr>
        </p:nvSpPr>
        <p:spPr/>
        <p:txBody>
          <a:bodyPr/>
          <a:lstStyle/>
          <a:p>
            <a:r>
              <a:rPr lang="en-US" dirty="0"/>
              <a:t>Snowflake Elasticity</a:t>
            </a:r>
          </a:p>
        </p:txBody>
      </p:sp>
      <p:sp>
        <p:nvSpPr>
          <p:cNvPr id="3" name="Text Placeholder 2">
            <a:extLst>
              <a:ext uri="{FF2B5EF4-FFF2-40B4-BE49-F238E27FC236}">
                <a16:creationId xmlns:a16="http://schemas.microsoft.com/office/drawing/2014/main" id="{692D6426-47A9-3445-B0F3-D17DEA364C24}"/>
              </a:ext>
            </a:extLst>
          </p:cNvPr>
          <p:cNvSpPr>
            <a:spLocks noGrp="1"/>
          </p:cNvSpPr>
          <p:nvPr>
            <p:ph type="body" idx="1"/>
          </p:nvPr>
        </p:nvSpPr>
        <p:spPr>
          <a:xfrm>
            <a:off x="298176" y="1164037"/>
            <a:ext cx="11595648" cy="4680000"/>
          </a:xfrm>
        </p:spPr>
        <p:txBody>
          <a:bodyPr/>
          <a:lstStyle/>
          <a:p>
            <a:r>
              <a:rPr lang="en-US" dirty="0"/>
              <a:t>Snowflake has a novel concept to deal with elasticity: </a:t>
            </a:r>
          </a:p>
          <a:p>
            <a:pPr lvl="1">
              <a:buFont typeface="Wingdings" pitchFamily="2" charset="2"/>
              <a:buChar char="Ø"/>
            </a:pPr>
            <a:r>
              <a:rPr lang="en-US" dirty="0"/>
              <a:t>This means that we can deal with the DATA STORAGE, COMPUTE and USERS (Services) layer without effecting the other ones</a:t>
            </a:r>
          </a:p>
        </p:txBody>
      </p:sp>
      <p:sp>
        <p:nvSpPr>
          <p:cNvPr id="4" name="Slide Number Placeholder 3">
            <a:extLst>
              <a:ext uri="{FF2B5EF4-FFF2-40B4-BE49-F238E27FC236}">
                <a16:creationId xmlns:a16="http://schemas.microsoft.com/office/drawing/2014/main" id="{11478F85-DF34-F848-B060-AF543DBFB67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7" name="Picture 6" descr="A screenshot of a computer&#10;&#10;Description automatically generated">
            <a:extLst>
              <a:ext uri="{FF2B5EF4-FFF2-40B4-BE49-F238E27FC236}">
                <a16:creationId xmlns:a16="http://schemas.microsoft.com/office/drawing/2014/main" id="{61441AB8-A055-A943-8C0B-5F99BA56B740}"/>
              </a:ext>
            </a:extLst>
          </p:cNvPr>
          <p:cNvPicPr>
            <a:picLocks noChangeAspect="1"/>
          </p:cNvPicPr>
          <p:nvPr/>
        </p:nvPicPr>
        <p:blipFill>
          <a:blip r:embed="rId3"/>
          <a:stretch>
            <a:fillRect/>
          </a:stretch>
        </p:blipFill>
        <p:spPr>
          <a:xfrm>
            <a:off x="2913888" y="2398986"/>
            <a:ext cx="5627116" cy="1821371"/>
          </a:xfrm>
          <a:prstGeom prst="rect">
            <a:avLst/>
          </a:prstGeom>
        </p:spPr>
      </p:pic>
      <p:pic>
        <p:nvPicPr>
          <p:cNvPr id="9" name="Picture 8" descr="A picture containing cup, indoor, table, sitting&#10;&#10;Description automatically generated">
            <a:extLst>
              <a:ext uri="{FF2B5EF4-FFF2-40B4-BE49-F238E27FC236}">
                <a16:creationId xmlns:a16="http://schemas.microsoft.com/office/drawing/2014/main" id="{274E517B-6F03-A44C-A90C-11A5B10325FB}"/>
              </a:ext>
            </a:extLst>
          </p:cNvPr>
          <p:cNvPicPr>
            <a:picLocks noChangeAspect="1"/>
          </p:cNvPicPr>
          <p:nvPr/>
        </p:nvPicPr>
        <p:blipFill>
          <a:blip r:embed="rId4"/>
          <a:stretch>
            <a:fillRect/>
          </a:stretch>
        </p:blipFill>
        <p:spPr>
          <a:xfrm>
            <a:off x="145934" y="5043989"/>
            <a:ext cx="3581453" cy="91348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1AE4D98-5F8F-6943-8783-D9C3493E04CE}"/>
              </a:ext>
            </a:extLst>
          </p:cNvPr>
          <p:cNvPicPr>
            <a:picLocks noChangeAspect="1"/>
          </p:cNvPicPr>
          <p:nvPr/>
        </p:nvPicPr>
        <p:blipFill>
          <a:blip r:embed="rId5"/>
          <a:stretch>
            <a:fillRect/>
          </a:stretch>
        </p:blipFill>
        <p:spPr>
          <a:xfrm>
            <a:off x="8312371" y="5035564"/>
            <a:ext cx="3581453" cy="913488"/>
          </a:xfrm>
          <a:prstGeom prst="rect">
            <a:avLst/>
          </a:prstGeom>
        </p:spPr>
      </p:pic>
      <p:pic>
        <p:nvPicPr>
          <p:cNvPr id="13" name="Picture 12" descr="A picture containing yellow&#10;&#10;Description automatically generated">
            <a:extLst>
              <a:ext uri="{FF2B5EF4-FFF2-40B4-BE49-F238E27FC236}">
                <a16:creationId xmlns:a16="http://schemas.microsoft.com/office/drawing/2014/main" id="{E7A032C3-EBC1-3744-A820-B3684707CC0A}"/>
              </a:ext>
            </a:extLst>
          </p:cNvPr>
          <p:cNvPicPr>
            <a:picLocks noChangeAspect="1"/>
          </p:cNvPicPr>
          <p:nvPr/>
        </p:nvPicPr>
        <p:blipFill>
          <a:blip r:embed="rId6"/>
          <a:stretch>
            <a:fillRect/>
          </a:stretch>
        </p:blipFill>
        <p:spPr>
          <a:xfrm>
            <a:off x="4305273" y="5052469"/>
            <a:ext cx="3581453" cy="913488"/>
          </a:xfrm>
          <a:prstGeom prst="rect">
            <a:avLst/>
          </a:prstGeom>
        </p:spPr>
      </p:pic>
      <p:sp>
        <p:nvSpPr>
          <p:cNvPr id="14" name="TextBox 13">
            <a:extLst>
              <a:ext uri="{FF2B5EF4-FFF2-40B4-BE49-F238E27FC236}">
                <a16:creationId xmlns:a16="http://schemas.microsoft.com/office/drawing/2014/main" id="{071E5150-F8AE-9746-8E56-291541B580C9}"/>
              </a:ext>
            </a:extLst>
          </p:cNvPr>
          <p:cNvSpPr txBox="1"/>
          <p:nvPr/>
        </p:nvSpPr>
        <p:spPr>
          <a:xfrm>
            <a:off x="1367268" y="4582324"/>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DATA</a:t>
            </a:r>
          </a:p>
        </p:txBody>
      </p:sp>
      <p:sp>
        <p:nvSpPr>
          <p:cNvPr id="15" name="TextBox 14">
            <a:extLst>
              <a:ext uri="{FF2B5EF4-FFF2-40B4-BE49-F238E27FC236}">
                <a16:creationId xmlns:a16="http://schemas.microsoft.com/office/drawing/2014/main" id="{DE24E68D-1639-8A4E-895F-771C370586E6}"/>
              </a:ext>
            </a:extLst>
          </p:cNvPr>
          <p:cNvSpPr txBox="1"/>
          <p:nvPr/>
        </p:nvSpPr>
        <p:spPr>
          <a:xfrm>
            <a:off x="5533132" y="5965957"/>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Compute</a:t>
            </a:r>
          </a:p>
        </p:txBody>
      </p:sp>
      <p:sp>
        <p:nvSpPr>
          <p:cNvPr id="16" name="TextBox 15">
            <a:extLst>
              <a:ext uri="{FF2B5EF4-FFF2-40B4-BE49-F238E27FC236}">
                <a16:creationId xmlns:a16="http://schemas.microsoft.com/office/drawing/2014/main" id="{64815178-5EB5-7144-8FBA-8F9B776643F7}"/>
              </a:ext>
            </a:extLst>
          </p:cNvPr>
          <p:cNvSpPr txBox="1"/>
          <p:nvPr/>
        </p:nvSpPr>
        <p:spPr>
          <a:xfrm>
            <a:off x="9379709" y="4590804"/>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Services</a:t>
            </a:r>
          </a:p>
        </p:txBody>
      </p:sp>
    </p:spTree>
    <p:extLst>
      <p:ext uri="{BB962C8B-B14F-4D97-AF65-F5344CB8AC3E}">
        <p14:creationId xmlns:p14="http://schemas.microsoft.com/office/powerpoint/2010/main" val="653206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99C1AF-9907-314E-9F00-30185A7011F6}"/>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5038852" y="331562"/>
            <a:ext cx="4699000" cy="2146300"/>
          </a:xfrm>
          <a:prstGeom prst="rect">
            <a:avLst/>
          </a:prstGeom>
        </p:spPr>
      </p:pic>
      <p:sp>
        <p:nvSpPr>
          <p:cNvPr id="2" name="Title 1">
            <a:extLst>
              <a:ext uri="{FF2B5EF4-FFF2-40B4-BE49-F238E27FC236}">
                <a16:creationId xmlns:a16="http://schemas.microsoft.com/office/drawing/2014/main" id="{5858D555-95C4-394D-B1D0-7AF11FB60ECB}"/>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B244041C-CFDE-C04B-8902-99528E3255ED}"/>
              </a:ext>
            </a:extLst>
          </p:cNvPr>
          <p:cNvSpPr>
            <a:spLocks noGrp="1"/>
          </p:cNvSpPr>
          <p:nvPr>
            <p:ph type="body" idx="1"/>
          </p:nvPr>
        </p:nvSpPr>
        <p:spPr>
          <a:xfrm>
            <a:off x="523200" y="1601950"/>
            <a:ext cx="10512000" cy="4680000"/>
          </a:xfrm>
        </p:spPr>
        <p:txBody>
          <a:bodyPr/>
          <a:lstStyle/>
          <a:p>
            <a:r>
              <a:rPr lang="en-US" b="1" dirty="0"/>
              <a:t>Data distribution:</a:t>
            </a:r>
          </a:p>
          <a:p>
            <a:pPr lvl="1">
              <a:buFont typeface="Wingdings" pitchFamily="2" charset="2"/>
              <a:buChar char="Ø"/>
            </a:pPr>
            <a:r>
              <a:rPr lang="en-US" dirty="0"/>
              <a:t>Managed automatically by Snowflake based on usage. </a:t>
            </a:r>
          </a:p>
          <a:p>
            <a:pPr lvl="1">
              <a:buFont typeface="Wingdings" pitchFamily="2" charset="2"/>
              <a:buChar char="Ø"/>
            </a:pPr>
            <a:r>
              <a:rPr lang="en-US" dirty="0"/>
              <a:t>Snowflake automatically manages how data is distributed in the virtual warehouse</a:t>
            </a:r>
          </a:p>
          <a:p>
            <a:pPr lvl="2">
              <a:buFont typeface="Courier New" panose="02070309020205020404" pitchFamily="49" charset="0"/>
              <a:buChar char="o"/>
            </a:pPr>
            <a:r>
              <a:rPr lang="en-US" dirty="0"/>
              <a:t>Other systems rely on a static partitioning scheme based on a distribution algorithm or key chosen by the user at load time</a:t>
            </a:r>
          </a:p>
          <a:p>
            <a:pPr lvl="1">
              <a:buFont typeface="Wingdings" pitchFamily="2" charset="2"/>
              <a:buChar char="Ø"/>
            </a:pPr>
            <a:r>
              <a:rPr lang="en-US" dirty="0"/>
              <a:t>Data is automatically redistributed based on usage to minimize data shuffling and maximize performance. </a:t>
            </a:r>
          </a:p>
          <a:p>
            <a:r>
              <a:rPr lang="en-US" b="1" dirty="0"/>
              <a:t>Loading Data:</a:t>
            </a:r>
          </a:p>
          <a:p>
            <a:pPr lvl="1">
              <a:buFont typeface="Wingdings" pitchFamily="2" charset="2"/>
              <a:buChar char="Ø"/>
            </a:pPr>
            <a:r>
              <a:rPr lang="en-US" dirty="0"/>
              <a:t>Complex ETL data pipelines are no longer needed to prepare data for loading. Snowflake natively supports and optimizes diverse data, both structured and semi-structured, while making that data accessible via SQL. </a:t>
            </a:r>
          </a:p>
        </p:txBody>
      </p:sp>
      <p:sp>
        <p:nvSpPr>
          <p:cNvPr id="4" name="Slide Number Placeholder 3">
            <a:extLst>
              <a:ext uri="{FF2B5EF4-FFF2-40B4-BE49-F238E27FC236}">
                <a16:creationId xmlns:a16="http://schemas.microsoft.com/office/drawing/2014/main" id="{19BA5EDA-D248-6249-98DC-75A1B371F24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4045540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3075132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5080-1440-6F4D-91BF-98BE008E56F2}"/>
              </a:ext>
            </a:extLst>
          </p:cNvPr>
          <p:cNvSpPr>
            <a:spLocks noGrp="1"/>
          </p:cNvSpPr>
          <p:nvPr>
            <p:ph type="title"/>
          </p:nvPr>
        </p:nvSpPr>
        <p:spPr/>
        <p:txBody>
          <a:bodyPr/>
          <a:lstStyle/>
          <a:p>
            <a:r>
              <a:rPr lang="en-US" dirty="0"/>
              <a:t>What is Cloud Computing</a:t>
            </a:r>
          </a:p>
        </p:txBody>
      </p:sp>
      <p:sp>
        <p:nvSpPr>
          <p:cNvPr id="3" name="Text Placeholder 2">
            <a:extLst>
              <a:ext uri="{FF2B5EF4-FFF2-40B4-BE49-F238E27FC236}">
                <a16:creationId xmlns:a16="http://schemas.microsoft.com/office/drawing/2014/main" id="{171EC20C-D457-F041-AEFC-E8F2E1868E3B}"/>
              </a:ext>
            </a:extLst>
          </p:cNvPr>
          <p:cNvSpPr>
            <a:spLocks noGrp="1"/>
          </p:cNvSpPr>
          <p:nvPr>
            <p:ph type="body" idx="1"/>
          </p:nvPr>
        </p:nvSpPr>
        <p:spPr>
          <a:xfrm>
            <a:off x="457298" y="1606200"/>
            <a:ext cx="10512000" cy="4680000"/>
          </a:xfrm>
        </p:spPr>
        <p:txBody>
          <a:bodyPr/>
          <a:lstStyle/>
          <a:p>
            <a:r>
              <a:rPr lang="en-US" dirty="0"/>
              <a:t>Cloud computing is the on-demand delivery of IT resources over the Internet with pay-as-you-go pricing</a:t>
            </a:r>
          </a:p>
          <a:p>
            <a:pPr lvl="1"/>
            <a:r>
              <a:rPr lang="en-US" dirty="0"/>
              <a:t>No need for physical data centers or servers</a:t>
            </a:r>
          </a:p>
          <a:p>
            <a:pPr lvl="1"/>
            <a:r>
              <a:rPr lang="en-US" dirty="0"/>
              <a:t>Access on an as-needed basis </a:t>
            </a:r>
          </a:p>
          <a:p>
            <a:pPr lvl="1"/>
            <a:endParaRPr lang="en-US" dirty="0"/>
          </a:p>
        </p:txBody>
      </p:sp>
      <p:sp>
        <p:nvSpPr>
          <p:cNvPr id="4" name="Slide Number Placeholder 3">
            <a:extLst>
              <a:ext uri="{FF2B5EF4-FFF2-40B4-BE49-F238E27FC236}">
                <a16:creationId xmlns:a16="http://schemas.microsoft.com/office/drawing/2014/main" id="{48172549-1B6D-2C40-B91A-B5AF6827EE4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pic>
        <p:nvPicPr>
          <p:cNvPr id="6" name="Picture 5" descr="A picture containing black, computer, star&#10;&#10;Description automatically generated">
            <a:extLst>
              <a:ext uri="{FF2B5EF4-FFF2-40B4-BE49-F238E27FC236}">
                <a16:creationId xmlns:a16="http://schemas.microsoft.com/office/drawing/2014/main" id="{BAD70587-8528-0144-955A-60C0112B69D0}"/>
              </a:ext>
            </a:extLst>
          </p:cNvPr>
          <p:cNvPicPr>
            <a:picLocks noChangeAspect="1"/>
          </p:cNvPicPr>
          <p:nvPr/>
        </p:nvPicPr>
        <p:blipFill>
          <a:blip r:embed="rId3"/>
          <a:stretch>
            <a:fillRect/>
          </a:stretch>
        </p:blipFill>
        <p:spPr>
          <a:xfrm>
            <a:off x="4719662" y="5192996"/>
            <a:ext cx="2693601" cy="1453207"/>
          </a:xfrm>
          <a:prstGeom prst="rect">
            <a:avLst/>
          </a:prstGeom>
        </p:spPr>
      </p:pic>
      <p:pic>
        <p:nvPicPr>
          <p:cNvPr id="8" name="Picture 7" descr="A close up of text on a black background&#10;&#10;Description automatically generated">
            <a:extLst>
              <a:ext uri="{FF2B5EF4-FFF2-40B4-BE49-F238E27FC236}">
                <a16:creationId xmlns:a16="http://schemas.microsoft.com/office/drawing/2014/main" id="{A3606175-00BC-C44C-8FAC-AACD40A7927E}"/>
              </a:ext>
            </a:extLst>
          </p:cNvPr>
          <p:cNvPicPr>
            <a:picLocks noChangeAspect="1"/>
          </p:cNvPicPr>
          <p:nvPr/>
        </p:nvPicPr>
        <p:blipFill>
          <a:blip r:embed="rId4"/>
          <a:stretch>
            <a:fillRect/>
          </a:stretch>
        </p:blipFill>
        <p:spPr>
          <a:xfrm>
            <a:off x="4719663" y="3461962"/>
            <a:ext cx="2693601" cy="1517614"/>
          </a:xfrm>
          <a:prstGeom prst="rect">
            <a:avLst/>
          </a:prstGeom>
        </p:spPr>
      </p:pic>
      <p:pic>
        <p:nvPicPr>
          <p:cNvPr id="10" name="Picture 9" descr="A close up of text on a black background&#10;&#10;Description automatically generated">
            <a:extLst>
              <a:ext uri="{FF2B5EF4-FFF2-40B4-BE49-F238E27FC236}">
                <a16:creationId xmlns:a16="http://schemas.microsoft.com/office/drawing/2014/main" id="{9FF57F34-A146-E74C-98EF-B93D1FD5260F}"/>
              </a:ext>
            </a:extLst>
          </p:cNvPr>
          <p:cNvPicPr>
            <a:picLocks noChangeAspect="1"/>
          </p:cNvPicPr>
          <p:nvPr/>
        </p:nvPicPr>
        <p:blipFill>
          <a:blip r:embed="rId5"/>
          <a:stretch>
            <a:fillRect/>
          </a:stretch>
        </p:blipFill>
        <p:spPr>
          <a:xfrm>
            <a:off x="1847161" y="5202952"/>
            <a:ext cx="2693601" cy="1433293"/>
          </a:xfrm>
          <a:prstGeom prst="rect">
            <a:avLst/>
          </a:prstGeom>
        </p:spPr>
      </p:pic>
      <p:pic>
        <p:nvPicPr>
          <p:cNvPr id="12" name="Picture 11" descr="A picture containing text, map, person, group&#10;&#10;Description automatically generated">
            <a:extLst>
              <a:ext uri="{FF2B5EF4-FFF2-40B4-BE49-F238E27FC236}">
                <a16:creationId xmlns:a16="http://schemas.microsoft.com/office/drawing/2014/main" id="{F60158A0-F48E-F349-8D16-2A10BF6D218F}"/>
              </a:ext>
            </a:extLst>
          </p:cNvPr>
          <p:cNvPicPr>
            <a:picLocks noChangeAspect="1"/>
          </p:cNvPicPr>
          <p:nvPr/>
        </p:nvPicPr>
        <p:blipFill>
          <a:blip r:embed="rId6"/>
          <a:stretch>
            <a:fillRect/>
          </a:stretch>
        </p:blipFill>
        <p:spPr>
          <a:xfrm>
            <a:off x="7592163" y="5192996"/>
            <a:ext cx="2696918" cy="1443249"/>
          </a:xfrm>
          <a:prstGeom prst="rect">
            <a:avLst/>
          </a:prstGeom>
        </p:spPr>
      </p:pic>
    </p:spTree>
    <p:extLst>
      <p:ext uri="{BB962C8B-B14F-4D97-AF65-F5344CB8AC3E}">
        <p14:creationId xmlns:p14="http://schemas.microsoft.com/office/powerpoint/2010/main" val="3331952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Lab2</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4282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41679-AA58-8541-A135-958E776EF08E}"/>
              </a:ext>
            </a:extLst>
          </p:cNvPr>
          <p:cNvSpPr>
            <a:spLocks noGrp="1"/>
          </p:cNvSpPr>
          <p:nvPr>
            <p:ph type="title"/>
          </p:nvPr>
        </p:nvSpPr>
        <p:spPr/>
        <p:txBody>
          <a:bodyPr/>
          <a:lstStyle/>
          <a:p>
            <a:r>
              <a:rPr lang="en-US" dirty="0"/>
              <a:t>AWS Regions</a:t>
            </a:r>
          </a:p>
        </p:txBody>
      </p:sp>
      <p:sp>
        <p:nvSpPr>
          <p:cNvPr id="3" name="Text Placeholder 2">
            <a:extLst>
              <a:ext uri="{FF2B5EF4-FFF2-40B4-BE49-F238E27FC236}">
                <a16:creationId xmlns:a16="http://schemas.microsoft.com/office/drawing/2014/main" id="{87DE990E-7A3E-1943-925B-8EB8FFAB0A2D}"/>
              </a:ext>
            </a:extLst>
          </p:cNvPr>
          <p:cNvSpPr>
            <a:spLocks noGrp="1"/>
          </p:cNvSpPr>
          <p:nvPr>
            <p:ph type="body" idx="1"/>
          </p:nvPr>
        </p:nvSpPr>
        <p:spPr/>
        <p:txBody>
          <a:bodyPr/>
          <a:lstStyle/>
          <a:p>
            <a:r>
              <a:rPr lang="en-US" dirty="0"/>
              <a:t>AWS serves over a million active customers in more than 190 countries</a:t>
            </a:r>
          </a:p>
          <a:p>
            <a:r>
              <a:rPr lang="en-US" dirty="0"/>
              <a:t>An AWS Region is a physical location in the world where AWS has multiple Availability Zones</a:t>
            </a:r>
          </a:p>
          <a:p>
            <a:r>
              <a:rPr lang="en-US" dirty="0"/>
              <a:t>AWS provides you with the flexibility to place instances and store data within multiple geographic regions</a:t>
            </a:r>
          </a:p>
        </p:txBody>
      </p:sp>
      <p:sp>
        <p:nvSpPr>
          <p:cNvPr id="4" name="Slide Number Placeholder 3">
            <a:extLst>
              <a:ext uri="{FF2B5EF4-FFF2-40B4-BE49-F238E27FC236}">
                <a16:creationId xmlns:a16="http://schemas.microsoft.com/office/drawing/2014/main" id="{13E4E768-519A-974E-A3DE-8610BDDDC9A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5" name="Picture 4" descr="A picture containing text, map, person, group&#10;&#10;Description automatically generated">
            <a:extLst>
              <a:ext uri="{FF2B5EF4-FFF2-40B4-BE49-F238E27FC236}">
                <a16:creationId xmlns:a16="http://schemas.microsoft.com/office/drawing/2014/main" id="{B5704249-9585-DA4E-ABAE-A5F640A9B53E}"/>
              </a:ext>
            </a:extLst>
          </p:cNvPr>
          <p:cNvPicPr>
            <a:picLocks noChangeAspect="1"/>
          </p:cNvPicPr>
          <p:nvPr/>
        </p:nvPicPr>
        <p:blipFill>
          <a:blip r:embed="rId3"/>
          <a:stretch>
            <a:fillRect/>
          </a:stretch>
        </p:blipFill>
        <p:spPr>
          <a:xfrm>
            <a:off x="3415249" y="3911402"/>
            <a:ext cx="5361502" cy="2869195"/>
          </a:xfrm>
          <a:prstGeom prst="rect">
            <a:avLst/>
          </a:prstGeom>
        </p:spPr>
      </p:pic>
    </p:spTree>
    <p:extLst>
      <p:ext uri="{BB962C8B-B14F-4D97-AF65-F5344CB8AC3E}">
        <p14:creationId xmlns:p14="http://schemas.microsoft.com/office/powerpoint/2010/main" val="636615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31FF-08A8-DA48-8F31-1590DFEDFB03}"/>
              </a:ext>
            </a:extLst>
          </p:cNvPr>
          <p:cNvSpPr>
            <a:spLocks noGrp="1"/>
          </p:cNvSpPr>
          <p:nvPr>
            <p:ph type="title"/>
          </p:nvPr>
        </p:nvSpPr>
        <p:spPr/>
        <p:txBody>
          <a:bodyPr/>
          <a:lstStyle/>
          <a:p>
            <a:r>
              <a:rPr lang="en-US" dirty="0"/>
              <a:t>IAM User and Permissions</a:t>
            </a:r>
          </a:p>
        </p:txBody>
      </p:sp>
      <p:sp>
        <p:nvSpPr>
          <p:cNvPr id="3" name="Text Placeholder 2">
            <a:extLst>
              <a:ext uri="{FF2B5EF4-FFF2-40B4-BE49-F238E27FC236}">
                <a16:creationId xmlns:a16="http://schemas.microsoft.com/office/drawing/2014/main" id="{3EB918F6-9281-B64A-931B-53D087269067}"/>
              </a:ext>
            </a:extLst>
          </p:cNvPr>
          <p:cNvSpPr>
            <a:spLocks noGrp="1"/>
          </p:cNvSpPr>
          <p:nvPr>
            <p:ph type="body" idx="1"/>
          </p:nvPr>
        </p:nvSpPr>
        <p:spPr/>
        <p:txBody>
          <a:bodyPr/>
          <a:lstStyle/>
          <a:p>
            <a:r>
              <a:rPr lang="en-US" dirty="0"/>
              <a:t>You can use AWS Identity and Access Management (IAM) roles to grant access to databases among other items</a:t>
            </a:r>
          </a:p>
          <a:p>
            <a:endParaRPr lang="en-US" dirty="0"/>
          </a:p>
        </p:txBody>
      </p:sp>
      <p:sp>
        <p:nvSpPr>
          <p:cNvPr id="4" name="Slide Number Placeholder 3">
            <a:extLst>
              <a:ext uri="{FF2B5EF4-FFF2-40B4-BE49-F238E27FC236}">
                <a16:creationId xmlns:a16="http://schemas.microsoft.com/office/drawing/2014/main" id="{173DFD78-938F-7748-94C7-D6AF7F1881F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1512938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61C48-E5A5-EB45-BB67-09D06857DF0B}"/>
              </a:ext>
            </a:extLst>
          </p:cNvPr>
          <p:cNvSpPr>
            <a:spLocks noGrp="1"/>
          </p:cNvSpPr>
          <p:nvPr>
            <p:ph type="title"/>
          </p:nvPr>
        </p:nvSpPr>
        <p:spPr/>
        <p:txBody>
          <a:bodyPr/>
          <a:lstStyle/>
          <a:p>
            <a:r>
              <a:rPr lang="en-US" dirty="0"/>
              <a:t>Creating and Managing Virtual Machines with EC2</a:t>
            </a:r>
          </a:p>
        </p:txBody>
      </p:sp>
      <p:sp>
        <p:nvSpPr>
          <p:cNvPr id="3" name="Text Placeholder 2">
            <a:extLst>
              <a:ext uri="{FF2B5EF4-FFF2-40B4-BE49-F238E27FC236}">
                <a16:creationId xmlns:a16="http://schemas.microsoft.com/office/drawing/2014/main" id="{7897C74D-5281-6F45-B672-CF3B6D5CF8B5}"/>
              </a:ext>
            </a:extLst>
          </p:cNvPr>
          <p:cNvSpPr>
            <a:spLocks noGrp="1"/>
          </p:cNvSpPr>
          <p:nvPr>
            <p:ph type="body" idx="1"/>
          </p:nvPr>
        </p:nvSpPr>
        <p:spPr/>
        <p:txBody>
          <a:bodyPr/>
          <a:lstStyle/>
          <a:p>
            <a:r>
              <a:rPr lang="en-US" dirty="0"/>
              <a:t>An Amazon Machine Image (AMI) may be used for this. EC2 instances created from AWS AMIs have the AWS CLI tools preinstalled</a:t>
            </a:r>
          </a:p>
        </p:txBody>
      </p:sp>
      <p:sp>
        <p:nvSpPr>
          <p:cNvPr id="4" name="Slide Number Placeholder 3">
            <a:extLst>
              <a:ext uri="{FF2B5EF4-FFF2-40B4-BE49-F238E27FC236}">
                <a16:creationId xmlns:a16="http://schemas.microsoft.com/office/drawing/2014/main" id="{593AE0D3-3E24-9440-9AC8-7260355202C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3229298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8CB66-2EFD-3D44-B691-A46494D2EF6F}"/>
              </a:ext>
            </a:extLst>
          </p:cNvPr>
          <p:cNvSpPr>
            <a:spLocks noGrp="1"/>
          </p:cNvSpPr>
          <p:nvPr>
            <p:ph type="title"/>
          </p:nvPr>
        </p:nvSpPr>
        <p:spPr/>
        <p:txBody>
          <a:bodyPr/>
          <a:lstStyle/>
          <a:p>
            <a:r>
              <a:rPr lang="en-US" dirty="0"/>
              <a:t>Server vs Serverless Architecture</a:t>
            </a:r>
          </a:p>
        </p:txBody>
      </p:sp>
      <p:sp>
        <p:nvSpPr>
          <p:cNvPr id="4" name="Slide Number Placeholder 3">
            <a:extLst>
              <a:ext uri="{FF2B5EF4-FFF2-40B4-BE49-F238E27FC236}">
                <a16:creationId xmlns:a16="http://schemas.microsoft.com/office/drawing/2014/main" id="{847C87C1-D799-1A40-BA6A-DA765C860C1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graphicFrame>
        <p:nvGraphicFramePr>
          <p:cNvPr id="5" name="Table 4">
            <a:extLst>
              <a:ext uri="{FF2B5EF4-FFF2-40B4-BE49-F238E27FC236}">
                <a16:creationId xmlns:a16="http://schemas.microsoft.com/office/drawing/2014/main" id="{21660D9C-8DDD-A048-A00A-6FAF839A0032}"/>
              </a:ext>
            </a:extLst>
          </p:cNvPr>
          <p:cNvGraphicFramePr>
            <a:graphicFrameLocks noGrp="1"/>
          </p:cNvGraphicFramePr>
          <p:nvPr>
            <p:extLst>
              <p:ext uri="{D42A27DB-BD31-4B8C-83A1-F6EECF244321}">
                <p14:modId xmlns:p14="http://schemas.microsoft.com/office/powerpoint/2010/main" val="3743491927"/>
              </p:ext>
            </p:extLst>
          </p:nvPr>
        </p:nvGraphicFramePr>
        <p:xfrm>
          <a:off x="648306" y="1636996"/>
          <a:ext cx="11108726" cy="4566094"/>
        </p:xfrm>
        <a:graphic>
          <a:graphicData uri="http://schemas.openxmlformats.org/drawingml/2006/table">
            <a:tbl>
              <a:tblPr firstRow="1" bandRow="1">
                <a:tableStyleId>{5C22544A-7EE6-4342-B048-85BDC9FD1C3A}</a:tableStyleId>
              </a:tblPr>
              <a:tblGrid>
                <a:gridCol w="5554363">
                  <a:extLst>
                    <a:ext uri="{9D8B030D-6E8A-4147-A177-3AD203B41FA5}">
                      <a16:colId xmlns:a16="http://schemas.microsoft.com/office/drawing/2014/main" val="4130219178"/>
                    </a:ext>
                  </a:extLst>
                </a:gridCol>
                <a:gridCol w="5554363">
                  <a:extLst>
                    <a:ext uri="{9D8B030D-6E8A-4147-A177-3AD203B41FA5}">
                      <a16:colId xmlns:a16="http://schemas.microsoft.com/office/drawing/2014/main" val="1682464856"/>
                    </a:ext>
                  </a:extLst>
                </a:gridCol>
              </a:tblGrid>
              <a:tr h="507344">
                <a:tc>
                  <a:txBody>
                    <a:bodyPr/>
                    <a:lstStyle/>
                    <a:p>
                      <a:pPr algn="ctr"/>
                      <a:r>
                        <a:rPr lang="en-US" sz="2400" b="0" i="0" dirty="0">
                          <a:latin typeface="Helvetica Neue Light" panose="02000403000000020004" pitchFamily="2" charset="0"/>
                          <a:ea typeface="Helvetica Neue Light" panose="02000403000000020004" pitchFamily="2" charset="0"/>
                        </a:rPr>
                        <a:t>Server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2400" b="0" i="0" dirty="0">
                          <a:latin typeface="Helvetica Neue Light" panose="02000403000000020004" pitchFamily="2" charset="0"/>
                          <a:ea typeface="Helvetica Neue Light" panose="02000403000000020004" pitchFamily="2" charset="0"/>
                        </a:rPr>
                        <a:t>Serverless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573185581"/>
                  </a:ext>
                </a:extLst>
              </a:tr>
              <a:tr h="811750">
                <a:tc>
                  <a:txBody>
                    <a:bodyPr/>
                    <a:lstStyle/>
                    <a:p>
                      <a:r>
                        <a:rPr lang="en-US" sz="1400" b="1" i="0" u="none" strike="noStrike" cap="none" dirty="0">
                          <a:solidFill>
                            <a:schemeClr val="dk1"/>
                          </a:solidFill>
                          <a:effectLst/>
                          <a:latin typeface="+mn-lt"/>
                          <a:ea typeface="+mn-ea"/>
                          <a:cs typeface="+mn-cs"/>
                          <a:sym typeface="Arial"/>
                        </a:rPr>
                        <a:t>Predictive tasks: </a:t>
                      </a:r>
                      <a:r>
                        <a:rPr lang="en-US" sz="1400" b="0" i="0" u="none" strike="noStrike" cap="none" dirty="0">
                          <a:solidFill>
                            <a:schemeClr val="dk1"/>
                          </a:solidFill>
                          <a:effectLst/>
                          <a:latin typeface="+mn-lt"/>
                          <a:ea typeface="+mn-ea"/>
                          <a:cs typeface="+mn-cs"/>
                          <a:sym typeface="Arial"/>
                        </a:rPr>
                        <a:t>For tasks that use constant or predictive compute, it may be more cost-effective to use server-based billing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Server management: </a:t>
                      </a:r>
                      <a:r>
                        <a:rPr lang="en-US" sz="1400" b="0" i="0" u="none" strike="noStrike" cap="none" dirty="0">
                          <a:solidFill>
                            <a:schemeClr val="dk1"/>
                          </a:solidFill>
                          <a:effectLst/>
                          <a:latin typeface="+mn-lt"/>
                          <a:ea typeface="+mn-ea"/>
                          <a:cs typeface="+mn-cs"/>
                          <a:sym typeface="Arial"/>
                        </a:rPr>
                        <a:t>Because there is no backend infrastructure to be responsible for, liability is reduced and there is no system administration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3300282"/>
                  </a:ext>
                </a:extLst>
              </a:tr>
              <a:tr h="811750">
                <a:tc>
                  <a:txBody>
                    <a:bodyPr/>
                    <a:lstStyle/>
                    <a:p>
                      <a:r>
                        <a:rPr lang="en-US" sz="1400" b="1" i="0" u="none" strike="noStrike" cap="none" dirty="0">
                          <a:solidFill>
                            <a:schemeClr val="dk1"/>
                          </a:solidFill>
                          <a:effectLst/>
                          <a:latin typeface="+mn-lt"/>
                          <a:ea typeface="+mn-ea"/>
                          <a:cs typeface="+mn-cs"/>
                          <a:sym typeface="Arial"/>
                        </a:rPr>
                        <a:t>Testing and debugging: </a:t>
                      </a:r>
                      <a:r>
                        <a:rPr lang="en-US" sz="1400" b="0" i="0" u="none" strike="noStrike" cap="none" dirty="0">
                          <a:solidFill>
                            <a:schemeClr val="dk1"/>
                          </a:solidFill>
                          <a:effectLst/>
                          <a:latin typeface="+mn-lt"/>
                          <a:ea typeface="+mn-ea"/>
                          <a:cs typeface="+mn-cs"/>
                          <a:sym typeface="Arial"/>
                        </a:rPr>
                        <a:t>Debugging is less complicated because there is visibility into backend processes and the application is not broken up into separate, smaller functions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Scalability: </a:t>
                      </a:r>
                      <a:r>
                        <a:rPr lang="en-US" sz="1400" b="0" i="0" u="none" strike="noStrike" cap="none" dirty="0">
                          <a:solidFill>
                            <a:schemeClr val="dk1"/>
                          </a:solidFill>
                          <a:effectLst/>
                          <a:latin typeface="+mn-lt"/>
                          <a:ea typeface="+mn-ea"/>
                          <a:cs typeface="+mn-cs"/>
                          <a:sym typeface="Arial"/>
                        </a:rPr>
                        <a:t>With a serverless architecture, you don’t have to think twice about provisioning infrastructure because of its ability to automatically scale with traffic volumes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60791"/>
                  </a:ext>
                </a:extLst>
              </a:tr>
              <a:tr h="811750">
                <a:tc>
                  <a:txBody>
                    <a:bodyPr/>
                    <a:lstStyle/>
                    <a:p>
                      <a:r>
                        <a:rPr lang="en-US" sz="1400" b="1" i="0" u="none" strike="noStrike" cap="none" dirty="0">
                          <a:solidFill>
                            <a:schemeClr val="dk1"/>
                          </a:solidFill>
                          <a:effectLst/>
                          <a:latin typeface="+mn-lt"/>
                          <a:ea typeface="+mn-ea"/>
                          <a:cs typeface="+mn-cs"/>
                          <a:sym typeface="Arial"/>
                        </a:rPr>
                        <a:t>Overall control: </a:t>
                      </a:r>
                      <a:r>
                        <a:rPr lang="en-US" sz="1400" b="0" i="0" u="none" strike="noStrike" cap="none" dirty="0">
                          <a:solidFill>
                            <a:schemeClr val="dk1"/>
                          </a:solidFill>
                          <a:effectLst/>
                          <a:latin typeface="+mn-lt"/>
                          <a:ea typeface="+mn-ea"/>
                          <a:cs typeface="+mn-cs"/>
                          <a:sym typeface="Arial"/>
                        </a:rPr>
                        <a:t>The company owns and manages the infrastructure, which provides full control over all aspects of the application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Application flexibility: </a:t>
                      </a:r>
                      <a:r>
                        <a:rPr lang="en-US" sz="1400" b="0" i="0" u="none" strike="noStrike" cap="none" dirty="0">
                          <a:solidFill>
                            <a:schemeClr val="dk1"/>
                          </a:solidFill>
                          <a:effectLst/>
                          <a:latin typeface="+mn-lt"/>
                          <a:ea typeface="+mn-ea"/>
                          <a:cs typeface="+mn-cs"/>
                          <a:sym typeface="Arial"/>
                        </a:rPr>
                        <a:t>You can migrate individual application features or partial workloads to run on serverless as on-demand events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1473485"/>
                  </a:ext>
                </a:extLst>
              </a:tr>
              <a:tr h="811750">
                <a:tc>
                  <a:txBody>
                    <a:bodyPr/>
                    <a:lstStyle/>
                    <a:p>
                      <a:r>
                        <a:rPr lang="en-US" sz="1400" b="1" i="0" u="none" strike="noStrike" cap="none" dirty="0">
                          <a:solidFill>
                            <a:schemeClr val="dk1"/>
                          </a:solidFill>
                          <a:effectLst/>
                          <a:latin typeface="+mn-lt"/>
                          <a:ea typeface="+mn-ea"/>
                          <a:cs typeface="+mn-cs"/>
                          <a:sym typeface="Arial"/>
                        </a:rPr>
                        <a:t>Compliance and security: </a:t>
                      </a:r>
                      <a:r>
                        <a:rPr lang="en-US" sz="1400" b="0" i="0" u="none" strike="noStrike" cap="none" dirty="0">
                          <a:solidFill>
                            <a:schemeClr val="dk1"/>
                          </a:solidFill>
                          <a:effectLst/>
                          <a:latin typeface="+mn-lt"/>
                          <a:ea typeface="+mn-ea"/>
                          <a:cs typeface="+mn-cs"/>
                          <a:sym typeface="Arial"/>
                        </a:rPr>
                        <a:t>Having full control over the infrastructure allows for full visibility, which may be required for compliance and security standards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Cost: </a:t>
                      </a:r>
                      <a:r>
                        <a:rPr lang="en-US" sz="1400" b="0" i="0" u="none" strike="noStrike" cap="none" dirty="0">
                          <a:solidFill>
                            <a:schemeClr val="dk1"/>
                          </a:solidFill>
                          <a:effectLst/>
                          <a:latin typeface="+mn-lt"/>
                          <a:ea typeface="+mn-ea"/>
                          <a:cs typeface="+mn-cs"/>
                          <a:sym typeface="Arial"/>
                        </a:rPr>
                        <a:t>The cost of hiring backend infrastructure engineers goes down, along with operational costs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8159664"/>
                  </a:ext>
                </a:extLst>
              </a:tr>
              <a:tr h="811750">
                <a:tc>
                  <a:txBody>
                    <a:bodyPr/>
                    <a:lstStyle/>
                    <a:p>
                      <a:r>
                        <a:rPr lang="en-US" sz="1400" b="1" i="0" u="none" strike="noStrike" cap="none" dirty="0">
                          <a:solidFill>
                            <a:schemeClr val="dk1"/>
                          </a:solidFill>
                          <a:effectLst/>
                          <a:latin typeface="+mn-lt"/>
                          <a:ea typeface="+mn-ea"/>
                          <a:cs typeface="+mn-cs"/>
                          <a:sym typeface="Arial"/>
                        </a:rPr>
                        <a:t>Legacy applications: </a:t>
                      </a:r>
                      <a:r>
                        <a:rPr lang="en-US" sz="1400" b="0" i="0" u="none" strike="noStrike" cap="none" dirty="0">
                          <a:solidFill>
                            <a:schemeClr val="dk1"/>
                          </a:solidFill>
                          <a:effectLst/>
                          <a:latin typeface="+mn-lt"/>
                          <a:ea typeface="+mn-ea"/>
                          <a:cs typeface="+mn-cs"/>
                          <a:sym typeface="Arial"/>
                        </a:rPr>
                        <a:t>Existing applications may not have the flexibility of decoupling individual parts and may be better suited to migrate to a server-based architecture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Startup friendly: </a:t>
                      </a:r>
                      <a:r>
                        <a:rPr lang="en-US" sz="1400" b="0" i="0" u="none" strike="noStrike" cap="none" dirty="0">
                          <a:solidFill>
                            <a:schemeClr val="dk1"/>
                          </a:solidFill>
                          <a:effectLst/>
                          <a:latin typeface="+mn-lt"/>
                          <a:ea typeface="+mn-ea"/>
                          <a:cs typeface="+mn-cs"/>
                          <a:sym typeface="Arial"/>
                        </a:rPr>
                        <a:t>The serverless architecture pay-as-you-go model allows you to build an environment nearly for free and ease into the market without dealing with huge bills for minimum traffic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2186682"/>
                  </a:ext>
                </a:extLst>
              </a:tr>
            </a:tbl>
          </a:graphicData>
        </a:graphic>
      </p:graphicFrame>
    </p:spTree>
    <p:extLst>
      <p:ext uri="{BB962C8B-B14F-4D97-AF65-F5344CB8AC3E}">
        <p14:creationId xmlns:p14="http://schemas.microsoft.com/office/powerpoint/2010/main" val="1091007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FFBE-03BA-1341-953A-1179E07C4A78}"/>
              </a:ext>
            </a:extLst>
          </p:cNvPr>
          <p:cNvSpPr>
            <a:spLocks noGrp="1"/>
          </p:cNvSpPr>
          <p:nvPr>
            <p:ph type="title"/>
          </p:nvPr>
        </p:nvSpPr>
        <p:spPr/>
        <p:txBody>
          <a:bodyPr/>
          <a:lstStyle/>
          <a:p>
            <a:r>
              <a:rPr lang="en-US" dirty="0"/>
              <a:t>Provisions</a:t>
            </a:r>
          </a:p>
        </p:txBody>
      </p:sp>
      <p:sp>
        <p:nvSpPr>
          <p:cNvPr id="3" name="Text Placeholder 2">
            <a:extLst>
              <a:ext uri="{FF2B5EF4-FFF2-40B4-BE49-F238E27FC236}">
                <a16:creationId xmlns:a16="http://schemas.microsoft.com/office/drawing/2014/main" id="{D564D16B-5169-AF42-BE2F-B69B4EB62B2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B510BC-9AE6-494F-A117-D87B64DE818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1492202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C9B3-BFCC-1440-AA61-010DDD6B51A9}"/>
              </a:ext>
            </a:extLst>
          </p:cNvPr>
          <p:cNvSpPr>
            <a:spLocks noGrp="1"/>
          </p:cNvSpPr>
          <p:nvPr>
            <p:ph type="title"/>
          </p:nvPr>
        </p:nvSpPr>
        <p:spPr/>
        <p:txBody>
          <a:bodyPr/>
          <a:lstStyle/>
          <a:p>
            <a:r>
              <a:rPr lang="en-US" dirty="0"/>
              <a:t>Networking (Virtual Private Cloud)</a:t>
            </a:r>
          </a:p>
        </p:txBody>
      </p:sp>
      <p:sp>
        <p:nvSpPr>
          <p:cNvPr id="3" name="Text Placeholder 2">
            <a:extLst>
              <a:ext uri="{FF2B5EF4-FFF2-40B4-BE49-F238E27FC236}">
                <a16:creationId xmlns:a16="http://schemas.microsoft.com/office/drawing/2014/main" id="{FB81922B-DA29-0548-A9F4-01453E4F52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BF96FB4-1820-F447-8F5E-EEDC63D9305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2287842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26159-CF95-D449-AE34-BA6A51258C1A}"/>
              </a:ext>
            </a:extLst>
          </p:cNvPr>
          <p:cNvSpPr>
            <a:spLocks noGrp="1"/>
          </p:cNvSpPr>
          <p:nvPr>
            <p:ph type="title"/>
          </p:nvPr>
        </p:nvSpPr>
        <p:spPr/>
        <p:txBody>
          <a:bodyPr/>
          <a:lstStyle/>
          <a:p>
            <a:r>
              <a:rPr lang="en-US" dirty="0"/>
              <a:t>Storage</a:t>
            </a:r>
          </a:p>
        </p:txBody>
      </p:sp>
      <p:sp>
        <p:nvSpPr>
          <p:cNvPr id="3" name="Text Placeholder 2">
            <a:extLst>
              <a:ext uri="{FF2B5EF4-FFF2-40B4-BE49-F238E27FC236}">
                <a16:creationId xmlns:a16="http://schemas.microsoft.com/office/drawing/2014/main" id="{D32F1835-6F5D-E648-8305-A61ADCF5E2A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B5C72F7-30CF-C542-BC07-B460D5DC42A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3499607289"/>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6725</TotalTime>
  <Words>1383</Words>
  <Application>Microsoft Macintosh PowerPoint</Application>
  <PresentationFormat>Widescreen</PresentationFormat>
  <Paragraphs>137</Paragraphs>
  <Slides>20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Wingdings</vt:lpstr>
      <vt:lpstr>Courier New</vt:lpstr>
      <vt:lpstr>Helvetica Neue Light</vt:lpstr>
      <vt:lpstr>Calibri</vt:lpstr>
      <vt:lpstr>DI Template</vt:lpstr>
      <vt:lpstr>PowerPoint Presentation</vt:lpstr>
      <vt:lpstr>What is Cloud Computing</vt:lpstr>
      <vt:lpstr>AWS Regions</vt:lpstr>
      <vt:lpstr>IAM User and Permissions</vt:lpstr>
      <vt:lpstr>Creating and Managing Virtual Machines with EC2</vt:lpstr>
      <vt:lpstr>Server vs Serverless Architecture</vt:lpstr>
      <vt:lpstr>Provisions</vt:lpstr>
      <vt:lpstr>Networking (Virtual Private Cloud)</vt:lpstr>
      <vt:lpstr>Storage</vt:lpstr>
      <vt:lpstr>Moving Data in the Cloud</vt:lpstr>
      <vt:lpstr>Transforming Data</vt:lpstr>
      <vt:lpstr>Traditional vs Cloud Data Warehousing</vt:lpstr>
      <vt:lpstr>PowerPoint Presentation</vt:lpstr>
      <vt:lpstr>Snowflake is a hybrid of Shared Nothing and Disk</vt:lpstr>
      <vt:lpstr>Massive Parallel Processing</vt:lpstr>
      <vt:lpstr>What does Snowflake offer?</vt:lpstr>
      <vt:lpstr>Snowflake Elasticity</vt:lpstr>
      <vt:lpstr>Snowflake Automation</vt:lpstr>
      <vt:lpstr>Confused? ASK QUESTIONS</vt:lpstr>
      <vt:lpstr>Break &amp; Lab2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69</cp:revision>
  <dcterms:modified xsi:type="dcterms:W3CDTF">2020-06-26T04:23:22Z</dcterms:modified>
</cp:coreProperties>
</file>